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4" r:id="rId7"/>
    <p:sldId id="263" r:id="rId8"/>
    <p:sldId id="265" r:id="rId9"/>
    <p:sldId id="267" r:id="rId10"/>
    <p:sldId id="269" r:id="rId11"/>
    <p:sldId id="273" r:id="rId12"/>
    <p:sldId id="280" r:id="rId13"/>
    <p:sldId id="266" r:id="rId14"/>
    <p:sldId id="271" r:id="rId15"/>
    <p:sldId id="272" r:id="rId16"/>
    <p:sldId id="274" r:id="rId17"/>
    <p:sldId id="275" r:id="rId18"/>
    <p:sldId id="278" r:id="rId19"/>
    <p:sldId id="276" r:id="rId20"/>
    <p:sldId id="277" r:id="rId21"/>
    <p:sldId id="282" r:id="rId22"/>
    <p:sldId id="284" r:id="rId23"/>
    <p:sldId id="279" r:id="rId24"/>
    <p:sldId id="281" r:id="rId25"/>
    <p:sldId id="285" r:id="rId26"/>
    <p:sldId id="283"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1"/>
    <p:restoredTop sz="94643"/>
  </p:normalViewPr>
  <p:slideViewPr>
    <p:cSldViewPr snapToGrid="0" snapToObjects="1">
      <p:cViewPr varScale="1">
        <p:scale>
          <a:sx n="75" d="100"/>
          <a:sy n="75" d="100"/>
        </p:scale>
        <p:origin x="184" y="1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BBE6F-271D-8046-900B-37E3E8447DF6}" type="datetimeFigureOut">
              <a:rPr lang="fr-FR" smtClean="0"/>
              <a:t>22/04/2024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41D27-9313-AB40-8428-ECFFEB621B24}" type="slidenum">
              <a:rPr lang="fr-FR" smtClean="0"/>
              <a:t>‹Nr.›</a:t>
            </a:fld>
            <a:endParaRPr lang="fr-FR"/>
          </a:p>
        </p:txBody>
      </p:sp>
    </p:spTree>
    <p:extLst>
      <p:ext uri="{BB962C8B-B14F-4D97-AF65-F5344CB8AC3E}">
        <p14:creationId xmlns:p14="http://schemas.microsoft.com/office/powerpoint/2010/main" val="4668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fr-F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fr-FR"/>
          </a:p>
        </p:txBody>
      </p:sp>
      <p:sp>
        <p:nvSpPr>
          <p:cNvPr id="4" name="Datumsplatzhalter 3"/>
          <p:cNvSpPr>
            <a:spLocks noGrp="1"/>
          </p:cNvSpPr>
          <p:nvPr>
            <p:ph type="dt" sz="half" idx="10"/>
          </p:nvPr>
        </p:nvSpPr>
        <p:spPr/>
        <p:txBody>
          <a:bodyPr/>
          <a:lstStyle/>
          <a:p>
            <a:fld id="{67A32CBC-1B0C-A74A-9D7E-A346E21B394D}" type="datetime1">
              <a:rPr lang="fr-CH" smtClean="0"/>
              <a:t>22.04.24</a:t>
            </a:fld>
            <a:endParaRPr lang="fr-FR"/>
          </a:p>
        </p:txBody>
      </p:sp>
      <p:sp>
        <p:nvSpPr>
          <p:cNvPr id="5" name="Fußzeilenplatzhalter 4"/>
          <p:cNvSpPr>
            <a:spLocks noGrp="1"/>
          </p:cNvSpPr>
          <p:nvPr>
            <p:ph type="ftr" sz="quarter" idx="11"/>
          </p:nvPr>
        </p:nvSpPr>
        <p:spPr/>
        <p:txBody>
          <a:bodyPr/>
          <a:lstStyle/>
          <a:p>
            <a:r>
              <a:rPr lang="fr-FR"/>
              <a:t>J. Fisher - Un peu de topologie</a:t>
            </a:r>
          </a:p>
        </p:txBody>
      </p:sp>
      <p:sp>
        <p:nvSpPr>
          <p:cNvPr id="6" name="Foliennummernplatzhalter 5"/>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8302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fr-F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Datumsplatzhalter 3"/>
          <p:cNvSpPr>
            <a:spLocks noGrp="1"/>
          </p:cNvSpPr>
          <p:nvPr>
            <p:ph type="dt" sz="half" idx="10"/>
          </p:nvPr>
        </p:nvSpPr>
        <p:spPr/>
        <p:txBody>
          <a:bodyPr/>
          <a:lstStyle/>
          <a:p>
            <a:fld id="{6596E5D4-79E3-5046-A94F-D7C7608C833A}" type="datetime1">
              <a:rPr lang="fr-CH" smtClean="0"/>
              <a:t>22.04.24</a:t>
            </a:fld>
            <a:endParaRPr lang="fr-FR"/>
          </a:p>
        </p:txBody>
      </p:sp>
      <p:sp>
        <p:nvSpPr>
          <p:cNvPr id="5" name="Fußzeilenplatzhalter 4"/>
          <p:cNvSpPr>
            <a:spLocks noGrp="1"/>
          </p:cNvSpPr>
          <p:nvPr>
            <p:ph type="ftr" sz="quarter" idx="11"/>
          </p:nvPr>
        </p:nvSpPr>
        <p:spPr/>
        <p:txBody>
          <a:bodyPr/>
          <a:lstStyle/>
          <a:p>
            <a:r>
              <a:rPr lang="fr-FR"/>
              <a:t>J. Fisher - Un peu de topologie</a:t>
            </a:r>
          </a:p>
        </p:txBody>
      </p:sp>
      <p:sp>
        <p:nvSpPr>
          <p:cNvPr id="6" name="Foliennummernplatzhalter 5"/>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68740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endParaRPr lang="fr-F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Datumsplatzhalter 3"/>
          <p:cNvSpPr>
            <a:spLocks noGrp="1"/>
          </p:cNvSpPr>
          <p:nvPr>
            <p:ph type="dt" sz="half" idx="10"/>
          </p:nvPr>
        </p:nvSpPr>
        <p:spPr/>
        <p:txBody>
          <a:bodyPr/>
          <a:lstStyle/>
          <a:p>
            <a:fld id="{5492B78B-17BD-1D4D-9332-BEB02548D19B}" type="datetime1">
              <a:rPr lang="fr-CH" smtClean="0"/>
              <a:t>22.04.24</a:t>
            </a:fld>
            <a:endParaRPr lang="fr-FR"/>
          </a:p>
        </p:txBody>
      </p:sp>
      <p:sp>
        <p:nvSpPr>
          <p:cNvPr id="5" name="Fußzeilenplatzhalter 4"/>
          <p:cNvSpPr>
            <a:spLocks noGrp="1"/>
          </p:cNvSpPr>
          <p:nvPr>
            <p:ph type="ftr" sz="quarter" idx="11"/>
          </p:nvPr>
        </p:nvSpPr>
        <p:spPr/>
        <p:txBody>
          <a:bodyPr/>
          <a:lstStyle/>
          <a:p>
            <a:r>
              <a:rPr lang="fr-FR"/>
              <a:t>J. Fisher - Un peu de topologie</a:t>
            </a:r>
          </a:p>
        </p:txBody>
      </p:sp>
      <p:sp>
        <p:nvSpPr>
          <p:cNvPr id="6" name="Foliennummernplatzhalter 5"/>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195620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fr-F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Datumsplatzhalter 3"/>
          <p:cNvSpPr>
            <a:spLocks noGrp="1"/>
          </p:cNvSpPr>
          <p:nvPr>
            <p:ph type="dt" sz="half" idx="10"/>
          </p:nvPr>
        </p:nvSpPr>
        <p:spPr/>
        <p:txBody>
          <a:bodyPr/>
          <a:lstStyle/>
          <a:p>
            <a:fld id="{494955C6-2243-B84D-8DA7-9EDC4DCAA2E4}" type="datetime1">
              <a:rPr lang="fr-CH" smtClean="0"/>
              <a:t>22.04.24</a:t>
            </a:fld>
            <a:endParaRPr lang="fr-FR"/>
          </a:p>
        </p:txBody>
      </p:sp>
      <p:sp>
        <p:nvSpPr>
          <p:cNvPr id="5" name="Fußzeilenplatzhalter 4"/>
          <p:cNvSpPr>
            <a:spLocks noGrp="1"/>
          </p:cNvSpPr>
          <p:nvPr>
            <p:ph type="ftr" sz="quarter" idx="11"/>
          </p:nvPr>
        </p:nvSpPr>
        <p:spPr/>
        <p:txBody>
          <a:bodyPr/>
          <a:lstStyle/>
          <a:p>
            <a:r>
              <a:rPr lang="fr-FR"/>
              <a:t>J. Fisher - Un peu de topologie</a:t>
            </a:r>
          </a:p>
        </p:txBody>
      </p:sp>
      <p:sp>
        <p:nvSpPr>
          <p:cNvPr id="6" name="Foliennummernplatzhalter 5"/>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60862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fr-F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6236CA62-430C-114B-B2C2-8109B613BF50}" type="datetime1">
              <a:rPr lang="fr-CH" smtClean="0"/>
              <a:t>22.04.24</a:t>
            </a:fld>
            <a:endParaRPr lang="fr-FR"/>
          </a:p>
        </p:txBody>
      </p:sp>
      <p:sp>
        <p:nvSpPr>
          <p:cNvPr id="5" name="Fußzeilenplatzhalter 4"/>
          <p:cNvSpPr>
            <a:spLocks noGrp="1"/>
          </p:cNvSpPr>
          <p:nvPr>
            <p:ph type="ftr" sz="quarter" idx="11"/>
          </p:nvPr>
        </p:nvSpPr>
        <p:spPr/>
        <p:txBody>
          <a:bodyPr/>
          <a:lstStyle/>
          <a:p>
            <a:r>
              <a:rPr lang="fr-FR"/>
              <a:t>J. Fisher - Un peu de topologie</a:t>
            </a:r>
          </a:p>
        </p:txBody>
      </p:sp>
      <p:sp>
        <p:nvSpPr>
          <p:cNvPr id="6" name="Foliennummernplatzhalter 5"/>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49418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fr-F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Datumsplatzhalter 4"/>
          <p:cNvSpPr>
            <a:spLocks noGrp="1"/>
          </p:cNvSpPr>
          <p:nvPr>
            <p:ph type="dt" sz="half" idx="10"/>
          </p:nvPr>
        </p:nvSpPr>
        <p:spPr/>
        <p:txBody>
          <a:bodyPr/>
          <a:lstStyle/>
          <a:p>
            <a:fld id="{132182C3-7D64-2C45-BB9D-F0284CFB3D84}" type="datetime1">
              <a:rPr lang="fr-CH" smtClean="0"/>
              <a:t>22.04.24</a:t>
            </a:fld>
            <a:endParaRPr lang="fr-FR"/>
          </a:p>
        </p:txBody>
      </p:sp>
      <p:sp>
        <p:nvSpPr>
          <p:cNvPr id="6" name="Fußzeilenplatzhalter 5"/>
          <p:cNvSpPr>
            <a:spLocks noGrp="1"/>
          </p:cNvSpPr>
          <p:nvPr>
            <p:ph type="ftr" sz="quarter" idx="11"/>
          </p:nvPr>
        </p:nvSpPr>
        <p:spPr/>
        <p:txBody>
          <a:bodyPr/>
          <a:lstStyle/>
          <a:p>
            <a:r>
              <a:rPr lang="fr-FR"/>
              <a:t>J. Fisher - Un peu de topologie</a:t>
            </a:r>
          </a:p>
        </p:txBody>
      </p:sp>
      <p:sp>
        <p:nvSpPr>
          <p:cNvPr id="7" name="Foliennummernplatzhalter 6"/>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152078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endParaRPr lang="fr-F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7" name="Datumsplatzhalter 6"/>
          <p:cNvSpPr>
            <a:spLocks noGrp="1"/>
          </p:cNvSpPr>
          <p:nvPr>
            <p:ph type="dt" sz="half" idx="10"/>
          </p:nvPr>
        </p:nvSpPr>
        <p:spPr/>
        <p:txBody>
          <a:bodyPr/>
          <a:lstStyle/>
          <a:p>
            <a:fld id="{89D7A8D9-69EF-A145-9943-A163A9970F86}" type="datetime1">
              <a:rPr lang="fr-CH" smtClean="0"/>
              <a:t>22.04.24</a:t>
            </a:fld>
            <a:endParaRPr lang="fr-FR"/>
          </a:p>
        </p:txBody>
      </p:sp>
      <p:sp>
        <p:nvSpPr>
          <p:cNvPr id="8" name="Fußzeilenplatzhalter 7"/>
          <p:cNvSpPr>
            <a:spLocks noGrp="1"/>
          </p:cNvSpPr>
          <p:nvPr>
            <p:ph type="ftr" sz="quarter" idx="11"/>
          </p:nvPr>
        </p:nvSpPr>
        <p:spPr/>
        <p:txBody>
          <a:bodyPr/>
          <a:lstStyle/>
          <a:p>
            <a:r>
              <a:rPr lang="fr-FR"/>
              <a:t>J. Fisher - Un peu de topologie</a:t>
            </a:r>
          </a:p>
        </p:txBody>
      </p:sp>
      <p:sp>
        <p:nvSpPr>
          <p:cNvPr id="9" name="Foliennummernplatzhalter 8"/>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559667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fr-FR"/>
          </a:p>
        </p:txBody>
      </p:sp>
      <p:sp>
        <p:nvSpPr>
          <p:cNvPr id="3" name="Datumsplatzhalter 2"/>
          <p:cNvSpPr>
            <a:spLocks noGrp="1"/>
          </p:cNvSpPr>
          <p:nvPr>
            <p:ph type="dt" sz="half" idx="10"/>
          </p:nvPr>
        </p:nvSpPr>
        <p:spPr/>
        <p:txBody>
          <a:bodyPr/>
          <a:lstStyle/>
          <a:p>
            <a:fld id="{AB2B667D-976C-DB40-AACB-CD3148547FA9}" type="datetime1">
              <a:rPr lang="fr-CH" smtClean="0"/>
              <a:t>22.04.24</a:t>
            </a:fld>
            <a:endParaRPr lang="fr-FR"/>
          </a:p>
        </p:txBody>
      </p:sp>
      <p:sp>
        <p:nvSpPr>
          <p:cNvPr id="4" name="Fußzeilenplatzhalter 3"/>
          <p:cNvSpPr>
            <a:spLocks noGrp="1"/>
          </p:cNvSpPr>
          <p:nvPr>
            <p:ph type="ftr" sz="quarter" idx="11"/>
          </p:nvPr>
        </p:nvSpPr>
        <p:spPr/>
        <p:txBody>
          <a:bodyPr/>
          <a:lstStyle/>
          <a:p>
            <a:r>
              <a:rPr lang="fr-FR"/>
              <a:t>J. Fisher - Un peu de topologie</a:t>
            </a:r>
          </a:p>
        </p:txBody>
      </p:sp>
      <p:sp>
        <p:nvSpPr>
          <p:cNvPr id="5" name="Foliennummernplatzhalter 4"/>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353029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027F0D6-1BB2-6C4B-A75B-DE9B0608D5EC}" type="datetime1">
              <a:rPr lang="fr-CH" smtClean="0"/>
              <a:t>22.04.24</a:t>
            </a:fld>
            <a:endParaRPr lang="fr-FR"/>
          </a:p>
        </p:txBody>
      </p:sp>
      <p:sp>
        <p:nvSpPr>
          <p:cNvPr id="3" name="Fußzeilenplatzhalter 2"/>
          <p:cNvSpPr>
            <a:spLocks noGrp="1"/>
          </p:cNvSpPr>
          <p:nvPr>
            <p:ph type="ftr" sz="quarter" idx="11"/>
          </p:nvPr>
        </p:nvSpPr>
        <p:spPr/>
        <p:txBody>
          <a:bodyPr/>
          <a:lstStyle/>
          <a:p>
            <a:r>
              <a:rPr lang="fr-FR"/>
              <a:t>J. Fisher - Un peu de topologie</a:t>
            </a:r>
          </a:p>
        </p:txBody>
      </p:sp>
      <p:sp>
        <p:nvSpPr>
          <p:cNvPr id="4" name="Foliennummernplatzhalter 3"/>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202080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fr-F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4AD06CEB-6108-964B-A6AA-466E6E95E54C}" type="datetime1">
              <a:rPr lang="fr-CH" smtClean="0"/>
              <a:t>22.04.24</a:t>
            </a:fld>
            <a:endParaRPr lang="fr-FR"/>
          </a:p>
        </p:txBody>
      </p:sp>
      <p:sp>
        <p:nvSpPr>
          <p:cNvPr id="6" name="Fußzeilenplatzhalter 5"/>
          <p:cNvSpPr>
            <a:spLocks noGrp="1"/>
          </p:cNvSpPr>
          <p:nvPr>
            <p:ph type="ftr" sz="quarter" idx="11"/>
          </p:nvPr>
        </p:nvSpPr>
        <p:spPr/>
        <p:txBody>
          <a:bodyPr/>
          <a:lstStyle/>
          <a:p>
            <a:r>
              <a:rPr lang="fr-FR"/>
              <a:t>J. Fisher - Un peu de topologie</a:t>
            </a:r>
          </a:p>
        </p:txBody>
      </p:sp>
      <p:sp>
        <p:nvSpPr>
          <p:cNvPr id="7" name="Foliennummernplatzhalter 6"/>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122385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fr-F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E188ACAC-524B-C44F-B85D-89DF4718A62E}" type="datetime1">
              <a:rPr lang="fr-CH" smtClean="0"/>
              <a:t>22.04.24</a:t>
            </a:fld>
            <a:endParaRPr lang="fr-FR"/>
          </a:p>
        </p:txBody>
      </p:sp>
      <p:sp>
        <p:nvSpPr>
          <p:cNvPr id="6" name="Fußzeilenplatzhalter 5"/>
          <p:cNvSpPr>
            <a:spLocks noGrp="1"/>
          </p:cNvSpPr>
          <p:nvPr>
            <p:ph type="ftr" sz="quarter" idx="11"/>
          </p:nvPr>
        </p:nvSpPr>
        <p:spPr/>
        <p:txBody>
          <a:bodyPr/>
          <a:lstStyle/>
          <a:p>
            <a:r>
              <a:rPr lang="fr-FR"/>
              <a:t>J. Fisher - Un peu de topologie</a:t>
            </a:r>
          </a:p>
        </p:txBody>
      </p:sp>
      <p:sp>
        <p:nvSpPr>
          <p:cNvPr id="7" name="Foliennummernplatzhalter 6"/>
          <p:cNvSpPr>
            <a:spLocks noGrp="1"/>
          </p:cNvSpPr>
          <p:nvPr>
            <p:ph type="sldNum" sz="quarter" idx="12"/>
          </p:nvPr>
        </p:nvSpPr>
        <p:spPr/>
        <p:txBody>
          <a:bodyPr/>
          <a:lstStyle/>
          <a:p>
            <a:fld id="{2180FCA3-BD15-534B-BAD4-5890C51867FC}" type="slidenum">
              <a:rPr lang="fr-FR" smtClean="0"/>
              <a:t>‹Nr.›</a:t>
            </a:fld>
            <a:endParaRPr lang="fr-FR"/>
          </a:p>
        </p:txBody>
      </p:sp>
    </p:spTree>
    <p:extLst>
      <p:ext uri="{BB962C8B-B14F-4D97-AF65-F5344CB8AC3E}">
        <p14:creationId xmlns:p14="http://schemas.microsoft.com/office/powerpoint/2010/main" val="7942789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fr-F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fr-F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DF4D9-659F-5840-8DF1-D8FF824AEECF}" type="datetime1">
              <a:rPr lang="fr-CH" smtClean="0"/>
              <a:t>22.04.24</a:t>
            </a:fld>
            <a:endParaRPr lang="fr-F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 Fisher - Un peu de topologie</a:t>
            </a:r>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0FCA3-BD15-534B-BAD4-5890C51867FC}" type="slidenum">
              <a:rPr lang="fr-FR" smtClean="0"/>
              <a:t>‹Nr.›</a:t>
            </a:fld>
            <a:endParaRPr lang="fr-FR"/>
          </a:p>
        </p:txBody>
      </p:sp>
    </p:spTree>
    <p:extLst>
      <p:ext uri="{BB962C8B-B14F-4D97-AF65-F5344CB8AC3E}">
        <p14:creationId xmlns:p14="http://schemas.microsoft.com/office/powerpoint/2010/main" val="190382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 Id="rId3"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a:t>Un peu de topologie</a:t>
            </a:r>
          </a:p>
        </p:txBody>
      </p:sp>
      <p:sp>
        <p:nvSpPr>
          <p:cNvPr id="3" name="Untertitel 2"/>
          <p:cNvSpPr>
            <a:spLocks noGrp="1"/>
          </p:cNvSpPr>
          <p:nvPr>
            <p:ph type="subTitle" idx="1"/>
          </p:nvPr>
        </p:nvSpPr>
        <p:spPr/>
        <p:txBody>
          <a:bodyPr/>
          <a:lstStyle/>
          <a:p>
            <a:r>
              <a:rPr lang="fr-FR" dirty="0"/>
              <a:t>Qu’est-ce qu’une coupure ?</a:t>
            </a:r>
          </a:p>
        </p:txBody>
      </p:sp>
      <p:sp>
        <p:nvSpPr>
          <p:cNvPr id="5" name="Textfeld 4"/>
          <p:cNvSpPr txBox="1"/>
          <p:nvPr/>
        </p:nvSpPr>
        <p:spPr>
          <a:xfrm>
            <a:off x="423081" y="430123"/>
            <a:ext cx="3285002" cy="1200329"/>
          </a:xfrm>
          <a:prstGeom prst="rect">
            <a:avLst/>
          </a:prstGeom>
          <a:noFill/>
        </p:spPr>
        <p:txBody>
          <a:bodyPr wrap="none" rtlCol="0">
            <a:spAutoFit/>
          </a:bodyPr>
          <a:lstStyle/>
          <a:p>
            <a:r>
              <a:rPr lang="fr-FR" dirty="0"/>
              <a:t>S</a:t>
            </a:r>
            <a:r>
              <a:rPr lang="de-DE" dirty="0" err="1"/>
              <a:t>éminaire</a:t>
            </a:r>
            <a:r>
              <a:rPr lang="de-DE"/>
              <a:t> de </a:t>
            </a:r>
            <a:r>
              <a:rPr lang="de-DE" err="1"/>
              <a:t>lecture</a:t>
            </a:r>
            <a:r>
              <a:rPr lang="de-DE"/>
              <a:t> Lacan 2024 </a:t>
            </a:r>
          </a:p>
          <a:p>
            <a:r>
              <a:rPr lang="de-DE" i="1" err="1"/>
              <a:t>L‘étourdit</a:t>
            </a:r>
            <a:r>
              <a:rPr lang="de-DE" i="1"/>
              <a:t>, </a:t>
            </a:r>
            <a:r>
              <a:rPr lang="de-DE"/>
              <a:t>pp. 469-471</a:t>
            </a:r>
          </a:p>
          <a:p>
            <a:r>
              <a:rPr lang="de-DE"/>
              <a:t>13.04.2024 </a:t>
            </a:r>
          </a:p>
          <a:p>
            <a:r>
              <a:rPr lang="de-DE"/>
              <a:t>James Fisher </a:t>
            </a:r>
            <a:endParaRPr lang="fr-FR"/>
          </a:p>
        </p:txBody>
      </p:sp>
      <p:sp>
        <p:nvSpPr>
          <p:cNvPr id="4" name="Espace réservé du pied de page 3">
            <a:extLst>
              <a:ext uri="{FF2B5EF4-FFF2-40B4-BE49-F238E27FC236}">
                <a16:creationId xmlns:a16="http://schemas.microsoft.com/office/drawing/2014/main" xmlns="" id="{7B898F36-FDFA-3787-40DE-8C7F659CFCB2}"/>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65030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fr-FR" sz="4000"/>
          </a:p>
        </p:txBody>
      </p:sp>
      <p:sp>
        <p:nvSpPr>
          <p:cNvPr id="3" name="Inhaltsplatzhalter 2"/>
          <p:cNvSpPr>
            <a:spLocks noGrp="1"/>
          </p:cNvSpPr>
          <p:nvPr>
            <p:ph idx="1"/>
          </p:nvPr>
        </p:nvSpPr>
        <p:spPr/>
        <p:txBody>
          <a:bodyPr>
            <a:normAutofit lnSpcReduction="10000"/>
          </a:bodyPr>
          <a:lstStyle/>
          <a:p>
            <a:pPr marL="0" indent="0" algn="ctr">
              <a:lnSpc>
                <a:spcPct val="150000"/>
              </a:lnSpc>
              <a:buNone/>
            </a:pPr>
            <a:r>
              <a:rPr lang="fr-FR" sz="3600" dirty="0"/>
              <a:t>« La topologie, n’est-ce pas </a:t>
            </a:r>
            <a:r>
              <a:rPr lang="fr-FR" sz="3600" smtClean="0"/>
              <a:t>ce n’espace </a:t>
            </a:r>
            <a:r>
              <a:rPr lang="fr-FR" sz="3600" dirty="0"/>
              <a:t>o</a:t>
            </a:r>
            <a:r>
              <a:rPr lang="de-DE" sz="3600" dirty="0" err="1"/>
              <a:t>ù</a:t>
            </a:r>
            <a:r>
              <a:rPr lang="de-DE" sz="3600" dirty="0"/>
              <a:t> </a:t>
            </a:r>
            <a:r>
              <a:rPr lang="de-DE" sz="3600" dirty="0" err="1"/>
              <a:t>nous</a:t>
            </a:r>
            <a:r>
              <a:rPr lang="de-DE" sz="3600" dirty="0"/>
              <a:t> </a:t>
            </a:r>
            <a:r>
              <a:rPr lang="de-DE" sz="3600" dirty="0" err="1"/>
              <a:t>amène</a:t>
            </a:r>
            <a:r>
              <a:rPr lang="de-DE" sz="3600" dirty="0"/>
              <a:t> le </a:t>
            </a:r>
            <a:r>
              <a:rPr lang="de-DE" sz="3600" dirty="0" err="1"/>
              <a:t>discours</a:t>
            </a:r>
            <a:r>
              <a:rPr lang="de-DE" sz="3600" dirty="0"/>
              <a:t> </a:t>
            </a:r>
            <a:r>
              <a:rPr lang="de-DE" sz="3600" dirty="0" err="1"/>
              <a:t>mathématique</a:t>
            </a:r>
            <a:r>
              <a:rPr lang="de-DE" sz="3600" dirty="0"/>
              <a:t> et </a:t>
            </a:r>
            <a:r>
              <a:rPr lang="de-DE" sz="3600" dirty="0" err="1"/>
              <a:t>qui</a:t>
            </a:r>
            <a:r>
              <a:rPr lang="de-DE" sz="3600" dirty="0"/>
              <a:t> </a:t>
            </a:r>
            <a:r>
              <a:rPr lang="de-DE" sz="3600" dirty="0" err="1"/>
              <a:t>nécessite</a:t>
            </a:r>
            <a:r>
              <a:rPr lang="de-DE" sz="3600" dirty="0"/>
              <a:t> la </a:t>
            </a:r>
            <a:r>
              <a:rPr lang="de-DE" sz="3600" dirty="0" err="1"/>
              <a:t>révision</a:t>
            </a:r>
            <a:r>
              <a:rPr lang="de-DE" sz="3600" dirty="0"/>
              <a:t> de </a:t>
            </a:r>
            <a:r>
              <a:rPr lang="de-DE" sz="3600" dirty="0" err="1"/>
              <a:t>l‘esthétique</a:t>
            </a:r>
            <a:r>
              <a:rPr lang="de-DE" sz="3600" dirty="0"/>
              <a:t> de Kant ? »</a:t>
            </a:r>
            <a:endParaRPr lang="fr-FR" sz="3600" dirty="0"/>
          </a:p>
          <a:p>
            <a:pPr marL="1371600" lvl="3" indent="0" algn="ctr">
              <a:lnSpc>
                <a:spcPct val="150000"/>
              </a:lnSpc>
              <a:buNone/>
            </a:pPr>
            <a:r>
              <a:rPr lang="fr-FR" sz="2600" dirty="0"/>
              <a:t>Lacan, </a:t>
            </a:r>
            <a:r>
              <a:rPr lang="fr-FR" sz="2600" i="1" dirty="0"/>
              <a:t>L’</a:t>
            </a:r>
            <a:r>
              <a:rPr lang="de-DE" sz="2600" i="1" dirty="0" err="1"/>
              <a:t>étourdit</a:t>
            </a:r>
            <a:endParaRPr lang="de-DE" sz="3600" dirty="0"/>
          </a:p>
          <a:p>
            <a:pPr lvl="2">
              <a:lnSpc>
                <a:spcPct val="150000"/>
              </a:lnSpc>
              <a:buFont typeface="Arial" charset="0"/>
              <a:buChar char="•"/>
            </a:pPr>
            <a:r>
              <a:rPr lang="de-DE" sz="2800" dirty="0"/>
              <a:t>Sujet à la </a:t>
            </a:r>
            <a:r>
              <a:rPr lang="de-DE" sz="2800" dirty="0" err="1"/>
              <a:t>racine</a:t>
            </a:r>
            <a:r>
              <a:rPr lang="de-DE" sz="2800" dirty="0"/>
              <a:t> de </a:t>
            </a:r>
            <a:r>
              <a:rPr lang="de-DE" sz="2800" dirty="0" err="1"/>
              <a:t>l‘espace</a:t>
            </a:r>
            <a:r>
              <a:rPr lang="de-DE" sz="2800" dirty="0"/>
              <a:t>, </a:t>
            </a:r>
            <a:r>
              <a:rPr lang="de-DE" sz="2800" dirty="0" err="1"/>
              <a:t>ou</a:t>
            </a:r>
            <a:r>
              <a:rPr lang="de-DE" sz="2800" dirty="0"/>
              <a:t> </a:t>
            </a:r>
            <a:r>
              <a:rPr lang="de-DE" sz="2800" dirty="0" err="1"/>
              <a:t>espace</a:t>
            </a:r>
            <a:r>
              <a:rPr lang="de-DE" sz="2800" dirty="0"/>
              <a:t> à la </a:t>
            </a:r>
            <a:r>
              <a:rPr lang="de-DE" sz="2800" dirty="0" err="1"/>
              <a:t>racine</a:t>
            </a:r>
            <a:r>
              <a:rPr lang="de-DE" sz="2800" dirty="0"/>
              <a:t> du </a:t>
            </a:r>
            <a:r>
              <a:rPr lang="de-DE" sz="2800" dirty="0" err="1"/>
              <a:t>sujet</a:t>
            </a:r>
            <a:r>
              <a:rPr lang="de-DE" sz="2800" dirty="0"/>
              <a:t> </a:t>
            </a:r>
          </a:p>
          <a:p>
            <a:pPr lvl="2">
              <a:lnSpc>
                <a:spcPct val="150000"/>
              </a:lnSpc>
              <a:buFont typeface="Arial" charset="0"/>
              <a:buChar char="•"/>
            </a:pPr>
            <a:r>
              <a:rPr lang="de-DE" sz="2800" dirty="0" err="1"/>
              <a:t>Nécessité</a:t>
            </a:r>
            <a:r>
              <a:rPr lang="de-DE" sz="2800" dirty="0"/>
              <a:t>, </a:t>
            </a:r>
            <a:r>
              <a:rPr lang="de-DE" sz="2800" dirty="0" err="1"/>
              <a:t>singularité</a:t>
            </a:r>
            <a:r>
              <a:rPr lang="de-DE" sz="2800" dirty="0"/>
              <a:t>, </a:t>
            </a:r>
            <a:r>
              <a:rPr lang="de-DE" sz="2800" dirty="0" err="1"/>
              <a:t>possibilité</a:t>
            </a:r>
            <a:r>
              <a:rPr lang="de-DE" sz="2800" dirty="0"/>
              <a:t> </a:t>
            </a:r>
          </a:p>
        </p:txBody>
      </p:sp>
      <p:sp>
        <p:nvSpPr>
          <p:cNvPr id="4" name="Espace réservé du pied de page 3">
            <a:extLst>
              <a:ext uri="{FF2B5EF4-FFF2-40B4-BE49-F238E27FC236}">
                <a16:creationId xmlns:a16="http://schemas.microsoft.com/office/drawing/2014/main" xmlns="" id="{01B567DF-28C5-7639-D922-4C5160B00F3B}"/>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36839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sp>
        <p:nvSpPr>
          <p:cNvPr id="3" name="Inhaltsplatzhalter 2"/>
          <p:cNvSpPr>
            <a:spLocks noGrp="1"/>
          </p:cNvSpPr>
          <p:nvPr>
            <p:ph idx="1"/>
          </p:nvPr>
        </p:nvSpPr>
        <p:spPr/>
        <p:txBody>
          <a:bodyPr>
            <a:normAutofit/>
          </a:bodyPr>
          <a:lstStyle/>
          <a:p>
            <a:endParaRPr lang="fr-FR" dirty="0"/>
          </a:p>
          <a:p>
            <a:r>
              <a:rPr lang="fr-FR" dirty="0"/>
              <a:t>Espace qui est logiquement originaire des autres espaces (</a:t>
            </a:r>
            <a:r>
              <a:rPr lang="fr-FR" dirty="0" err="1"/>
              <a:t>eg</a:t>
            </a:r>
            <a:r>
              <a:rPr lang="fr-FR" dirty="0"/>
              <a:t>. métrique/vectoriel) </a:t>
            </a:r>
          </a:p>
          <a:p>
            <a:r>
              <a:rPr lang="fr-FR" dirty="0"/>
              <a:t>D</a:t>
            </a:r>
            <a:r>
              <a:rPr lang="de-DE" dirty="0" err="1"/>
              <a:t>éfinie</a:t>
            </a:r>
            <a:r>
              <a:rPr lang="de-DE" dirty="0"/>
              <a:t> en </a:t>
            </a:r>
            <a:r>
              <a:rPr lang="de-DE" dirty="0" err="1"/>
              <a:t>faisant</a:t>
            </a:r>
            <a:r>
              <a:rPr lang="de-DE" dirty="0"/>
              <a:t> </a:t>
            </a:r>
            <a:r>
              <a:rPr lang="de-DE" dirty="0" err="1"/>
              <a:t>abstraction</a:t>
            </a:r>
            <a:r>
              <a:rPr lang="de-DE" dirty="0"/>
              <a:t> de la </a:t>
            </a:r>
            <a:r>
              <a:rPr lang="de-DE" dirty="0" err="1"/>
              <a:t>notion</a:t>
            </a:r>
            <a:r>
              <a:rPr lang="de-DE" dirty="0"/>
              <a:t> de </a:t>
            </a:r>
            <a:r>
              <a:rPr lang="de-DE" dirty="0" err="1"/>
              <a:t>distance</a:t>
            </a:r>
            <a:r>
              <a:rPr lang="de-DE" dirty="0"/>
              <a:t> </a:t>
            </a:r>
          </a:p>
          <a:p>
            <a:r>
              <a:rPr lang="de-DE" dirty="0" err="1"/>
              <a:t>Géométrie</a:t>
            </a:r>
            <a:r>
              <a:rPr lang="de-DE" dirty="0"/>
              <a:t> vs. </a:t>
            </a:r>
            <a:r>
              <a:rPr lang="de-DE" dirty="0" err="1"/>
              <a:t>logique</a:t>
            </a:r>
            <a:r>
              <a:rPr lang="de-DE" dirty="0"/>
              <a:t> </a:t>
            </a:r>
            <a:endParaRPr lang="fr-FR" dirty="0"/>
          </a:p>
        </p:txBody>
      </p:sp>
      <p:sp>
        <p:nvSpPr>
          <p:cNvPr id="4" name="Espace réservé du pied de page 3">
            <a:extLst>
              <a:ext uri="{FF2B5EF4-FFF2-40B4-BE49-F238E27FC236}">
                <a16:creationId xmlns:a16="http://schemas.microsoft.com/office/drawing/2014/main" xmlns="" id="{079B75D6-73F9-3E2C-809D-F1B2EDF0E0EB}"/>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79732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sp>
        <p:nvSpPr>
          <p:cNvPr id="3" name="Inhaltsplatzhalter 2"/>
          <p:cNvSpPr>
            <a:spLocks noGrp="1"/>
          </p:cNvSpPr>
          <p:nvPr>
            <p:ph idx="1"/>
          </p:nvPr>
        </p:nvSpPr>
        <p:spPr/>
        <p:txBody>
          <a:bodyPr/>
          <a:lstStyle/>
          <a:p>
            <a:pPr>
              <a:lnSpc>
                <a:spcPct val="170000"/>
              </a:lnSpc>
            </a:pPr>
            <a:r>
              <a:rPr lang="fr-FR" dirty="0" err="1"/>
              <a:t>Particularit</a:t>
            </a:r>
            <a:r>
              <a:rPr lang="de-DE" dirty="0" err="1"/>
              <a:t>é</a:t>
            </a:r>
            <a:r>
              <a:rPr lang="de-DE" dirty="0"/>
              <a:t> de </a:t>
            </a:r>
            <a:r>
              <a:rPr lang="de-DE" dirty="0" err="1"/>
              <a:t>l‘approche</a:t>
            </a:r>
            <a:r>
              <a:rPr lang="de-DE" dirty="0"/>
              <a:t> de Lacan : </a:t>
            </a:r>
            <a:br>
              <a:rPr lang="de-DE" dirty="0"/>
            </a:br>
            <a:r>
              <a:rPr lang="fr-FR" dirty="0"/>
              <a:t>« La topologie de Lacan nous apparaît essentiellement physique (…). C’est par une manipulation réelle des modèles, en papier ou en ficelle, que cette topologie intervient. »</a:t>
            </a:r>
            <a:r>
              <a:rPr lang="de-DE" dirty="0"/>
              <a:t> </a:t>
            </a:r>
          </a:p>
          <a:p>
            <a:pPr marL="914400" lvl="2" indent="0">
              <a:lnSpc>
                <a:spcPct val="170000"/>
              </a:lnSpc>
              <a:buNone/>
            </a:pPr>
            <a:r>
              <a:rPr lang="de-DE" dirty="0"/>
              <a:t>(</a:t>
            </a:r>
            <a:r>
              <a:rPr lang="de-DE" dirty="0" err="1"/>
              <a:t>Darmon</a:t>
            </a:r>
            <a:r>
              <a:rPr lang="de-DE" dirty="0"/>
              <a:t>, Marc, </a:t>
            </a:r>
            <a:r>
              <a:rPr lang="de-DE" i="1" dirty="0"/>
              <a:t>Essais </a:t>
            </a:r>
            <a:r>
              <a:rPr lang="de-DE" i="1" dirty="0" err="1"/>
              <a:t>sur</a:t>
            </a:r>
            <a:r>
              <a:rPr lang="de-DE" i="1" dirty="0"/>
              <a:t> la </a:t>
            </a:r>
            <a:r>
              <a:rPr lang="de-DE" i="1" dirty="0" err="1"/>
              <a:t>topologie</a:t>
            </a:r>
            <a:r>
              <a:rPr lang="de-DE" i="1" dirty="0"/>
              <a:t> </a:t>
            </a:r>
            <a:r>
              <a:rPr lang="de-DE" i="1" dirty="0" err="1"/>
              <a:t>lacanienne</a:t>
            </a:r>
            <a:r>
              <a:rPr lang="de-DE" dirty="0"/>
              <a:t>, Éditions de </a:t>
            </a:r>
            <a:r>
              <a:rPr lang="de-DE" dirty="0" err="1"/>
              <a:t>l‘Association</a:t>
            </a:r>
            <a:r>
              <a:rPr lang="de-DE" dirty="0"/>
              <a:t> </a:t>
            </a:r>
            <a:r>
              <a:rPr lang="de-DE" dirty="0" err="1"/>
              <a:t>Lacanienne</a:t>
            </a:r>
            <a:r>
              <a:rPr lang="de-DE" dirty="0"/>
              <a:t> Internationale, 2004, p. 214)</a:t>
            </a:r>
            <a:endParaRPr lang="fr-FR" dirty="0"/>
          </a:p>
          <a:p>
            <a:endParaRPr lang="fr-FR" dirty="0"/>
          </a:p>
        </p:txBody>
      </p:sp>
      <p:sp>
        <p:nvSpPr>
          <p:cNvPr id="4" name="Espace réservé du pied de page 3">
            <a:extLst>
              <a:ext uri="{FF2B5EF4-FFF2-40B4-BE49-F238E27FC236}">
                <a16:creationId xmlns:a16="http://schemas.microsoft.com/office/drawing/2014/main" xmlns="" id="{6A544FB1-C117-240B-2F9D-E4A053CE2C64}"/>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47975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fr-FR" dirty="0"/>
                  <a:t>D</a:t>
                </a:r>
                <a:r>
                  <a:rPr lang="de-DE" dirty="0" err="1"/>
                  <a:t>éfinition</a:t>
                </a:r>
                <a:r>
                  <a:rPr lang="de-DE" dirty="0"/>
                  <a:t> : </a:t>
                </a:r>
                <a:r>
                  <a:rPr lang="de-DE" dirty="0" err="1"/>
                  <a:t>Un</a:t>
                </a:r>
                <a:r>
                  <a:rPr lang="de-DE" dirty="0"/>
                  <a:t> </a:t>
                </a:r>
                <a:r>
                  <a:rPr lang="de-DE" dirty="0" err="1"/>
                  <a:t>espace</a:t>
                </a:r>
                <a:r>
                  <a:rPr lang="de-DE" dirty="0"/>
                  <a:t> </a:t>
                </a:r>
                <a:r>
                  <a:rPr lang="de-DE" dirty="0" err="1"/>
                  <a:t>topologique</a:t>
                </a:r>
                <a:r>
                  <a:rPr lang="de-DE" dirty="0"/>
                  <a:t> </a:t>
                </a:r>
                <a:r>
                  <a:rPr lang="de-DE" dirty="0" err="1"/>
                  <a:t>est</a:t>
                </a:r>
                <a:r>
                  <a:rPr lang="de-DE" dirty="0"/>
                  <a:t> </a:t>
                </a:r>
                <a:r>
                  <a:rPr lang="de-DE" dirty="0" err="1"/>
                  <a:t>défini</a:t>
                </a:r>
                <a:r>
                  <a:rPr lang="de-DE" dirty="0"/>
                  <a:t> </a:t>
                </a:r>
                <a:r>
                  <a:rPr lang="de-DE" dirty="0" err="1"/>
                  <a:t>comme</a:t>
                </a:r>
                <a:r>
                  <a:rPr lang="de-DE" dirty="0"/>
                  <a:t> </a:t>
                </a:r>
                <a:r>
                  <a:rPr lang="de-DE" dirty="0" err="1"/>
                  <a:t>étant</a:t>
                </a:r>
                <a:r>
                  <a:rPr lang="de-DE" dirty="0"/>
                  <a:t> </a:t>
                </a:r>
                <a:r>
                  <a:rPr lang="de-DE" dirty="0" err="1"/>
                  <a:t>un</a:t>
                </a:r>
                <a:r>
                  <a:rPr lang="de-DE" dirty="0"/>
                  <a:t> </a:t>
                </a:r>
                <a:r>
                  <a:rPr lang="de-DE" dirty="0" err="1"/>
                  <a:t>ensemble</a:t>
                </a:r>
                <a:r>
                  <a:rPr lang="de-DE" dirty="0"/>
                  <a:t> X </a:t>
                </a:r>
                <a:r>
                  <a:rPr lang="de-DE" dirty="0" err="1"/>
                  <a:t>ayant</a:t>
                </a:r>
                <a:r>
                  <a:rPr lang="de-DE" dirty="0"/>
                  <a:t> </a:t>
                </a:r>
                <a:r>
                  <a:rPr lang="de-DE" dirty="0" err="1"/>
                  <a:t>une</a:t>
                </a:r>
                <a:r>
                  <a:rPr lang="de-DE" dirty="0"/>
                  <a:t> </a:t>
                </a:r>
                <a:r>
                  <a:rPr lang="de-DE" dirty="0" err="1"/>
                  <a:t>classe</a:t>
                </a:r>
                <a:r>
                  <a:rPr lang="de-DE" dirty="0"/>
                  <a:t> </a:t>
                </a:r>
                <a:r>
                  <a:rPr lang="de-DE" dirty="0" err="1"/>
                  <a:t>telle</a:t>
                </a:r>
                <a:r>
                  <a:rPr lang="de-DE" dirty="0"/>
                  <a:t> </a:t>
                </a:r>
                <a:r>
                  <a:rPr lang="de-DE" dirty="0" err="1"/>
                  <a:t>que</a:t>
                </a:r>
                <a:r>
                  <a:rPr lang="de-DE" dirty="0"/>
                  <a:t> OX </a:t>
                </a:r>
                <a14:m>
                  <m:oMath xmlns:m="http://schemas.openxmlformats.org/officeDocument/2006/math">
                    <m:r>
                      <a:rPr lang="fr-FR" i="1">
                        <a:latin typeface="Cambria Math" panose="02040503050406030204" pitchFamily="18" charset="0"/>
                      </a:rPr>
                      <m:t>⊆</m:t>
                    </m:r>
                  </m:oMath>
                </a14:m>
                <a:r>
                  <a:rPr lang="de-DE" dirty="0"/>
                  <a:t> PX</a:t>
                </a:r>
              </a:p>
              <a:p>
                <a:pPr marL="971550" lvl="1" indent="-514350">
                  <a:buAutoNum type="romanLcParenBoth"/>
                </a:pPr>
                <a:r>
                  <a:rPr lang="de-DE" dirty="0"/>
                  <a:t>X et le </a:t>
                </a:r>
                <a:r>
                  <a:rPr lang="de-DE" dirty="0" err="1"/>
                  <a:t>sousensemble</a:t>
                </a:r>
                <a:r>
                  <a:rPr lang="de-DE" dirty="0"/>
                  <a:t> vide </a:t>
                </a:r>
                <a14:m>
                  <m:oMath xmlns:m="http://schemas.openxmlformats.org/officeDocument/2006/math">
                    <m:r>
                      <a:rPr lang="fr-FR" i="1">
                        <a:latin typeface="Cambria Math" panose="02040503050406030204" pitchFamily="18" charset="0"/>
                      </a:rPr>
                      <m:t>∅</m:t>
                    </m:r>
                  </m:oMath>
                </a14:m>
                <a:r>
                  <a:rPr lang="de-DE" dirty="0">
                    <a:effectLst/>
                  </a:rPr>
                  <a:t> </a:t>
                </a:r>
                <a:r>
                  <a:rPr lang="de-DE" dirty="0" err="1">
                    <a:effectLst/>
                  </a:rPr>
                  <a:t>sont</a:t>
                </a:r>
                <a:r>
                  <a:rPr lang="de-DE" dirty="0">
                    <a:effectLst/>
                  </a:rPr>
                  <a:t> des </a:t>
                </a:r>
                <a:r>
                  <a:rPr lang="de-DE" dirty="0" err="1">
                    <a:effectLst/>
                  </a:rPr>
                  <a:t>ensemble</a:t>
                </a:r>
                <a:r>
                  <a:rPr lang="de-DE" dirty="0" err="1"/>
                  <a:t>s</a:t>
                </a:r>
                <a:r>
                  <a:rPr lang="de-DE" dirty="0"/>
                  <a:t> </a:t>
                </a:r>
                <a:r>
                  <a:rPr lang="de-DE" dirty="0" err="1"/>
                  <a:t>ouverts</a:t>
                </a:r>
                <a:r>
                  <a:rPr lang="de-DE" dirty="0"/>
                  <a:t> </a:t>
                </a:r>
              </a:p>
              <a:p>
                <a:pPr marL="971550" lvl="1" indent="-514350">
                  <a:buAutoNum type="romanLcParenBoth"/>
                </a:pPr>
                <a:r>
                  <a:rPr lang="de-DE" dirty="0" err="1"/>
                  <a:t>L‘union</a:t>
                </a:r>
                <a:r>
                  <a:rPr lang="de-DE" dirty="0"/>
                  <a:t> de </a:t>
                </a:r>
                <a:r>
                  <a:rPr lang="de-DE" dirty="0" err="1"/>
                  <a:t>toute</a:t>
                </a:r>
                <a:r>
                  <a:rPr lang="de-DE" dirty="0"/>
                  <a:t> </a:t>
                </a:r>
                <a:r>
                  <a:rPr lang="de-DE" dirty="0" err="1"/>
                  <a:t>collection</a:t>
                </a:r>
                <a:r>
                  <a:rPr lang="de-DE" dirty="0"/>
                  <a:t> </a:t>
                </a:r>
                <a:r>
                  <a:rPr lang="de-DE" dirty="0" err="1"/>
                  <a:t>d‘ensembles</a:t>
                </a:r>
                <a:r>
                  <a:rPr lang="de-DE" dirty="0"/>
                  <a:t> </a:t>
                </a:r>
                <a:r>
                  <a:rPr lang="de-DE" dirty="0" err="1"/>
                  <a:t>ouverts</a:t>
                </a:r>
                <a:r>
                  <a:rPr lang="de-DE" dirty="0"/>
                  <a:t> </a:t>
                </a:r>
                <a:r>
                  <a:rPr lang="de-DE" dirty="0" err="1"/>
                  <a:t>est</a:t>
                </a:r>
                <a:r>
                  <a:rPr lang="de-DE" dirty="0"/>
                  <a:t> ouverte </a:t>
                </a:r>
              </a:p>
              <a:p>
                <a:pPr marL="971550" lvl="1" indent="-514350">
                  <a:buAutoNum type="romanLcParenBoth"/>
                </a:pPr>
                <a:r>
                  <a:rPr lang="de-DE" dirty="0" err="1"/>
                  <a:t>L‘intersection</a:t>
                </a:r>
                <a:r>
                  <a:rPr lang="de-DE" dirty="0"/>
                  <a:t> de deux </a:t>
                </a:r>
                <a:r>
                  <a:rPr lang="de-DE" dirty="0" err="1"/>
                  <a:t>ensembles</a:t>
                </a:r>
                <a:r>
                  <a:rPr lang="de-DE" dirty="0"/>
                  <a:t> </a:t>
                </a:r>
                <a:r>
                  <a:rPr lang="de-DE" dirty="0" err="1"/>
                  <a:t>ouverts</a:t>
                </a:r>
                <a:r>
                  <a:rPr lang="de-DE" dirty="0"/>
                  <a:t> </a:t>
                </a:r>
                <a:r>
                  <a:rPr lang="de-DE" dirty="0" err="1"/>
                  <a:t>est</a:t>
                </a:r>
                <a:r>
                  <a:rPr lang="de-DE" dirty="0"/>
                  <a:t> ouverte</a:t>
                </a:r>
                <a:endParaRPr lang="fr-FR"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fr-FR">
                    <a:noFill/>
                  </a:rPr>
                  <a:t> </a:t>
                </a:r>
              </a:p>
            </p:txBody>
          </p:sp>
        </mc:Fallback>
      </mc:AlternateContent>
      <p:pic>
        <p:nvPicPr>
          <p:cNvPr id="2050" name="Picture 2" descr="pen Sets | Brilliant Math &amp; Science Wi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528" y="4219460"/>
            <a:ext cx="2686050" cy="1704975"/>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pied de page 3">
            <a:extLst>
              <a:ext uri="{FF2B5EF4-FFF2-40B4-BE49-F238E27FC236}">
                <a16:creationId xmlns:a16="http://schemas.microsoft.com/office/drawing/2014/main" xmlns="" id="{74897774-8CC1-1445-A457-CC94402B8263}"/>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11328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pic>
        <p:nvPicPr>
          <p:cNvPr id="1026" name="Picture 2" descr="otation 2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9956" y="2318849"/>
            <a:ext cx="2231898" cy="2903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38200" y="1509311"/>
            <a:ext cx="3009222" cy="646331"/>
          </a:xfrm>
          <a:prstGeom prst="rect">
            <a:avLst/>
          </a:prstGeom>
          <a:noFill/>
        </p:spPr>
        <p:txBody>
          <a:bodyPr wrap="none" rtlCol="0">
            <a:spAutoFit/>
          </a:bodyPr>
          <a:lstStyle/>
          <a:p>
            <a:r>
              <a:rPr lang="fr-FR" dirty="0"/>
              <a:t>Transformation rigide </a:t>
            </a:r>
          </a:p>
          <a:p>
            <a:r>
              <a:rPr lang="fr-FR" dirty="0"/>
              <a:t>dans la g</a:t>
            </a:r>
            <a:r>
              <a:rPr lang="de-DE" dirty="0" err="1"/>
              <a:t>éométrie</a:t>
            </a:r>
            <a:r>
              <a:rPr lang="de-DE" dirty="0"/>
              <a:t> </a:t>
            </a:r>
            <a:r>
              <a:rPr lang="de-DE" dirty="0" err="1"/>
              <a:t>euclidienne</a:t>
            </a:r>
            <a:endParaRPr lang="fr-FR" dirty="0"/>
          </a:p>
        </p:txBody>
      </p:sp>
      <p:sp>
        <p:nvSpPr>
          <p:cNvPr id="5" name="Rechteck 4"/>
          <p:cNvSpPr/>
          <p:nvPr/>
        </p:nvSpPr>
        <p:spPr>
          <a:xfrm>
            <a:off x="5568922" y="303514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p:cNvSpPr/>
          <p:nvPr/>
        </p:nvSpPr>
        <p:spPr>
          <a:xfrm>
            <a:off x="7536504" y="303514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reieck 6"/>
          <p:cNvSpPr/>
          <p:nvPr/>
        </p:nvSpPr>
        <p:spPr>
          <a:xfrm>
            <a:off x="9487850" y="3035146"/>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feld 7"/>
          <p:cNvSpPr txBox="1"/>
          <p:nvPr/>
        </p:nvSpPr>
        <p:spPr>
          <a:xfrm>
            <a:off x="5877595" y="1786310"/>
            <a:ext cx="3033972" cy="369332"/>
          </a:xfrm>
          <a:prstGeom prst="rect">
            <a:avLst/>
          </a:prstGeom>
          <a:noFill/>
        </p:spPr>
        <p:txBody>
          <a:bodyPr wrap="none" rtlCol="0">
            <a:spAutoFit/>
          </a:bodyPr>
          <a:lstStyle/>
          <a:p>
            <a:r>
              <a:rPr lang="de-DE" err="1"/>
              <a:t>Transformations</a:t>
            </a:r>
            <a:r>
              <a:rPr lang="de-DE"/>
              <a:t> </a:t>
            </a:r>
            <a:r>
              <a:rPr lang="de-DE" err="1"/>
              <a:t>topologiques</a:t>
            </a:r>
            <a:r>
              <a:rPr lang="de-DE"/>
              <a:t> </a:t>
            </a:r>
            <a:endParaRPr lang="fr-FR"/>
          </a:p>
        </p:txBody>
      </p:sp>
      <p:sp>
        <p:nvSpPr>
          <p:cNvPr id="9" name="Textfeld 8"/>
          <p:cNvSpPr txBox="1"/>
          <p:nvPr/>
        </p:nvSpPr>
        <p:spPr>
          <a:xfrm>
            <a:off x="838200" y="5462319"/>
            <a:ext cx="4143507" cy="307777"/>
          </a:xfrm>
          <a:prstGeom prst="rect">
            <a:avLst/>
          </a:prstGeom>
          <a:noFill/>
        </p:spPr>
        <p:txBody>
          <a:bodyPr wrap="none" rtlCol="0">
            <a:spAutoFit/>
          </a:bodyPr>
          <a:lstStyle/>
          <a:p>
            <a:r>
              <a:rPr lang="fr-FR" sz="1400"/>
              <a:t>https://</a:t>
            </a:r>
            <a:r>
              <a:rPr lang="fr-FR" sz="1400" err="1"/>
              <a:t>www.mathsisfun.com</a:t>
            </a:r>
            <a:r>
              <a:rPr lang="fr-FR" sz="1400"/>
              <a:t>/</a:t>
            </a:r>
            <a:r>
              <a:rPr lang="fr-FR" sz="1400" err="1"/>
              <a:t>geometry</a:t>
            </a:r>
            <a:r>
              <a:rPr lang="fr-FR" sz="1400"/>
              <a:t>/</a:t>
            </a:r>
            <a:r>
              <a:rPr lang="fr-FR" sz="1400" err="1"/>
              <a:t>rotation.html</a:t>
            </a:r>
            <a:endParaRPr lang="fr-FR" sz="1400"/>
          </a:p>
        </p:txBody>
      </p:sp>
      <p:sp>
        <p:nvSpPr>
          <p:cNvPr id="3" name="Espace réservé du pied de page 2">
            <a:extLst>
              <a:ext uri="{FF2B5EF4-FFF2-40B4-BE49-F238E27FC236}">
                <a16:creationId xmlns:a16="http://schemas.microsoft.com/office/drawing/2014/main" xmlns="" id="{4E792A87-A0BB-6F76-C82A-3806C56B5073}"/>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19622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pic>
        <p:nvPicPr>
          <p:cNvPr id="3074" name="Picture 2" descr="opology looks for the patterns inside big dat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768" y="2552739"/>
            <a:ext cx="4827271" cy="3198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674565" y="1690688"/>
            <a:ext cx="2381678" cy="400110"/>
          </a:xfrm>
          <a:prstGeom prst="rect">
            <a:avLst/>
          </a:prstGeom>
          <a:noFill/>
        </p:spPr>
        <p:txBody>
          <a:bodyPr wrap="none" rtlCol="0">
            <a:spAutoFit/>
          </a:bodyPr>
          <a:lstStyle/>
          <a:p>
            <a:r>
              <a:rPr lang="fr-FR" sz="2000"/>
              <a:t>Topologie orientable </a:t>
            </a:r>
          </a:p>
        </p:txBody>
      </p:sp>
      <p:sp>
        <p:nvSpPr>
          <p:cNvPr id="5" name="Textfeld 4"/>
          <p:cNvSpPr txBox="1"/>
          <p:nvPr/>
        </p:nvSpPr>
        <p:spPr>
          <a:xfrm>
            <a:off x="838200" y="5750806"/>
            <a:ext cx="4520981" cy="307777"/>
          </a:xfrm>
          <a:prstGeom prst="rect">
            <a:avLst/>
          </a:prstGeom>
          <a:noFill/>
        </p:spPr>
        <p:txBody>
          <a:bodyPr wrap="none" rtlCol="0">
            <a:spAutoFit/>
          </a:bodyPr>
          <a:lstStyle/>
          <a:p>
            <a:r>
              <a:rPr lang="fr-FR" sz="1400"/>
              <a:t>https://</a:t>
            </a:r>
            <a:r>
              <a:rPr lang="fr-FR" sz="1400" err="1"/>
              <a:t>phys.org</a:t>
            </a:r>
            <a:r>
              <a:rPr lang="fr-FR" sz="1400"/>
              <a:t>/news/2015-05-topology-patterns-big.html</a:t>
            </a:r>
          </a:p>
        </p:txBody>
      </p:sp>
      <p:pic>
        <p:nvPicPr>
          <p:cNvPr id="3076" name="Picture 4" descr="e ruban de Möbius (1790-18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965" y="2552738"/>
            <a:ext cx="4418835" cy="319806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7843929" y="1690688"/>
            <a:ext cx="2600905" cy="369332"/>
          </a:xfrm>
          <a:prstGeom prst="rect">
            <a:avLst/>
          </a:prstGeom>
          <a:noFill/>
        </p:spPr>
        <p:txBody>
          <a:bodyPr wrap="none" rtlCol="0">
            <a:spAutoFit/>
          </a:bodyPr>
          <a:lstStyle/>
          <a:p>
            <a:r>
              <a:rPr lang="fr-FR"/>
              <a:t>Topologie non-orientable </a:t>
            </a:r>
          </a:p>
        </p:txBody>
      </p:sp>
      <p:sp>
        <p:nvSpPr>
          <p:cNvPr id="7" name="Rechteck 6"/>
          <p:cNvSpPr/>
          <p:nvPr/>
        </p:nvSpPr>
        <p:spPr>
          <a:xfrm>
            <a:off x="6918419" y="5750806"/>
            <a:ext cx="4435381" cy="307777"/>
          </a:xfrm>
          <a:prstGeom prst="rect">
            <a:avLst/>
          </a:prstGeom>
        </p:spPr>
        <p:txBody>
          <a:bodyPr wrap="none">
            <a:spAutoFit/>
          </a:bodyPr>
          <a:lstStyle/>
          <a:p>
            <a:r>
              <a:rPr lang="fr-FR" sz="1400"/>
              <a:t>https://</a:t>
            </a:r>
            <a:r>
              <a:rPr lang="fr-FR" sz="1400" err="1"/>
              <a:t>melusine.eu.org</a:t>
            </a:r>
            <a:r>
              <a:rPr lang="fr-FR" sz="1400"/>
              <a:t>/</a:t>
            </a:r>
            <a:r>
              <a:rPr lang="fr-FR" sz="1400" err="1"/>
              <a:t>syracuse</a:t>
            </a:r>
            <a:r>
              <a:rPr lang="fr-FR" sz="1400"/>
              <a:t>/</a:t>
            </a:r>
            <a:r>
              <a:rPr lang="fr-FR" sz="1400" err="1"/>
              <a:t>metapost</a:t>
            </a:r>
            <a:r>
              <a:rPr lang="fr-FR" sz="1400"/>
              <a:t>/vrac/</a:t>
            </a:r>
            <a:r>
              <a:rPr lang="fr-FR" sz="1400" err="1"/>
              <a:t>mobius</a:t>
            </a:r>
            <a:r>
              <a:rPr lang="fr-FR" sz="1400"/>
              <a:t>/</a:t>
            </a:r>
          </a:p>
        </p:txBody>
      </p:sp>
      <p:sp>
        <p:nvSpPr>
          <p:cNvPr id="3" name="Espace réservé du pied de page 2">
            <a:extLst>
              <a:ext uri="{FF2B5EF4-FFF2-40B4-BE49-F238E27FC236}">
                <a16:creationId xmlns:a16="http://schemas.microsoft.com/office/drawing/2014/main" xmlns="" id="{95B2B1F2-599A-4E12-84D4-C48E1932BBBE}"/>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208568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pic>
        <p:nvPicPr>
          <p:cNvPr id="4098" name="Picture 2" descr="athematics using gifs. | Mathematics geometry, Physics and mathematic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1865" y="1811978"/>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096000" y="5855539"/>
            <a:ext cx="4262577" cy="307777"/>
          </a:xfrm>
          <a:prstGeom prst="rect">
            <a:avLst/>
          </a:prstGeom>
        </p:spPr>
        <p:txBody>
          <a:bodyPr wrap="none">
            <a:spAutoFit/>
          </a:bodyPr>
          <a:lstStyle/>
          <a:p>
            <a:r>
              <a:rPr lang="fr-FR" sz="1400"/>
              <a:t>https://</a:t>
            </a:r>
            <a:r>
              <a:rPr lang="fr-FR" sz="1400" err="1"/>
              <a:t>www.pinterest.com</a:t>
            </a:r>
            <a:r>
              <a:rPr lang="fr-FR" sz="1400"/>
              <a:t>/pin/626141154424939381/</a:t>
            </a:r>
          </a:p>
        </p:txBody>
      </p:sp>
      <p:sp>
        <p:nvSpPr>
          <p:cNvPr id="6" name="Textfeld 5"/>
          <p:cNvSpPr txBox="1"/>
          <p:nvPr/>
        </p:nvSpPr>
        <p:spPr>
          <a:xfrm>
            <a:off x="1559769" y="1811978"/>
            <a:ext cx="4162096" cy="2585323"/>
          </a:xfrm>
          <a:prstGeom prst="rect">
            <a:avLst/>
          </a:prstGeom>
          <a:noFill/>
        </p:spPr>
        <p:txBody>
          <a:bodyPr wrap="square" rtlCol="0">
            <a:spAutoFit/>
          </a:bodyPr>
          <a:lstStyle/>
          <a:p>
            <a:r>
              <a:rPr lang="fr-FR" dirty="0"/>
              <a:t>Si la topologie traite souvent des surfaces (2 dimensions), les objets topologiques peuvent </a:t>
            </a:r>
            <a:r>
              <a:rPr lang="fr-FR" i="1" dirty="0"/>
              <a:t>exister </a:t>
            </a:r>
            <a:r>
              <a:rPr lang="fr-FR" dirty="0"/>
              <a:t>dans trois ou m</a:t>
            </a:r>
            <a:r>
              <a:rPr lang="de-DE" dirty="0" err="1"/>
              <a:t>ême</a:t>
            </a:r>
            <a:r>
              <a:rPr lang="de-DE" dirty="0"/>
              <a:t> 4 </a:t>
            </a:r>
            <a:r>
              <a:rPr lang="de-DE" dirty="0" err="1"/>
              <a:t>dimensions</a:t>
            </a:r>
            <a:r>
              <a:rPr lang="de-DE" dirty="0"/>
              <a:t> </a:t>
            </a:r>
          </a:p>
          <a:p>
            <a:endParaRPr lang="de-DE" dirty="0"/>
          </a:p>
          <a:p>
            <a:r>
              <a:rPr lang="de-DE" dirty="0"/>
              <a:t>La </a:t>
            </a:r>
            <a:r>
              <a:rPr lang="de-DE" dirty="0" err="1"/>
              <a:t>véritable</a:t>
            </a:r>
            <a:r>
              <a:rPr lang="de-DE" dirty="0"/>
              <a:t> </a:t>
            </a:r>
            <a:r>
              <a:rPr lang="de-DE" dirty="0" err="1"/>
              <a:t>bouteille</a:t>
            </a:r>
            <a:r>
              <a:rPr lang="de-DE" dirty="0"/>
              <a:t> de Klein </a:t>
            </a:r>
            <a:r>
              <a:rPr lang="de-DE" dirty="0" err="1"/>
              <a:t>nécessite</a:t>
            </a:r>
            <a:r>
              <a:rPr lang="de-DE" dirty="0"/>
              <a:t> </a:t>
            </a:r>
            <a:r>
              <a:rPr lang="de-DE" dirty="0" err="1"/>
              <a:t>quatre</a:t>
            </a:r>
            <a:r>
              <a:rPr lang="de-DE" dirty="0"/>
              <a:t> </a:t>
            </a:r>
            <a:r>
              <a:rPr lang="de-DE" dirty="0" err="1"/>
              <a:t>dimensions</a:t>
            </a:r>
            <a:r>
              <a:rPr lang="de-DE" dirty="0"/>
              <a:t> (à </a:t>
            </a:r>
            <a:r>
              <a:rPr lang="de-DE" dirty="0" err="1"/>
              <a:t>cause</a:t>
            </a:r>
            <a:r>
              <a:rPr lang="de-DE" dirty="0"/>
              <a:t> de </a:t>
            </a:r>
            <a:r>
              <a:rPr lang="de-DE" dirty="0" err="1"/>
              <a:t>son</a:t>
            </a:r>
            <a:r>
              <a:rPr lang="de-DE" dirty="0"/>
              <a:t> </a:t>
            </a:r>
            <a:r>
              <a:rPr lang="de-DE" dirty="0" err="1"/>
              <a:t>point</a:t>
            </a:r>
            <a:r>
              <a:rPr lang="de-DE" dirty="0"/>
              <a:t> </a:t>
            </a:r>
            <a:r>
              <a:rPr lang="de-DE" dirty="0" err="1"/>
              <a:t>d‘auto-traversée</a:t>
            </a:r>
            <a:r>
              <a:rPr lang="de-DE" dirty="0"/>
              <a:t>) </a:t>
            </a:r>
            <a:r>
              <a:rPr lang="de-DE" dirty="0" err="1"/>
              <a:t>mais</a:t>
            </a:r>
            <a:r>
              <a:rPr lang="de-DE" dirty="0"/>
              <a:t> </a:t>
            </a:r>
            <a:r>
              <a:rPr lang="de-DE" dirty="0" err="1"/>
              <a:t>peut</a:t>
            </a:r>
            <a:r>
              <a:rPr lang="de-DE" dirty="0"/>
              <a:t> </a:t>
            </a:r>
            <a:r>
              <a:rPr lang="de-DE" dirty="0" err="1"/>
              <a:t>être</a:t>
            </a:r>
            <a:r>
              <a:rPr lang="de-DE" dirty="0"/>
              <a:t> </a:t>
            </a:r>
            <a:r>
              <a:rPr lang="de-DE" dirty="0" err="1"/>
              <a:t>immergée</a:t>
            </a:r>
            <a:r>
              <a:rPr lang="de-DE" dirty="0"/>
              <a:t> </a:t>
            </a:r>
            <a:r>
              <a:rPr lang="de-DE" dirty="0" err="1"/>
              <a:t>dans</a:t>
            </a:r>
            <a:r>
              <a:rPr lang="de-DE" dirty="0"/>
              <a:t> 3 </a:t>
            </a:r>
            <a:r>
              <a:rPr lang="de-DE" dirty="0" err="1"/>
              <a:t>dimensions</a:t>
            </a:r>
            <a:r>
              <a:rPr lang="de-DE" dirty="0"/>
              <a:t> </a:t>
            </a:r>
            <a:endParaRPr lang="fr-FR" dirty="0"/>
          </a:p>
        </p:txBody>
      </p:sp>
      <p:sp>
        <p:nvSpPr>
          <p:cNvPr id="7" name="Textfeld 6"/>
          <p:cNvSpPr txBox="1"/>
          <p:nvPr/>
        </p:nvSpPr>
        <p:spPr>
          <a:xfrm>
            <a:off x="838201" y="4817660"/>
            <a:ext cx="5030336" cy="1200329"/>
          </a:xfrm>
          <a:prstGeom prst="rect">
            <a:avLst/>
          </a:prstGeom>
          <a:noFill/>
        </p:spPr>
        <p:txBody>
          <a:bodyPr wrap="square" rtlCol="0">
            <a:spAutoFit/>
          </a:bodyPr>
          <a:lstStyle/>
          <a:p>
            <a:r>
              <a:rPr lang="fr-FR"/>
              <a:t>  « Un tore n’a de trou, central ou circulaire, que pour qui le regard en objet, non pour qui en est le sujet »  (Lacan, </a:t>
            </a:r>
            <a:r>
              <a:rPr lang="fr-FR" i="1"/>
              <a:t>L’</a:t>
            </a:r>
            <a:r>
              <a:rPr lang="de-DE" i="1" err="1"/>
              <a:t>étourdit</a:t>
            </a:r>
            <a:r>
              <a:rPr lang="de-DE"/>
              <a:t>, p. 485)</a:t>
            </a:r>
            <a:endParaRPr lang="fr-FR"/>
          </a:p>
          <a:p>
            <a:endParaRPr lang="fr-FR"/>
          </a:p>
        </p:txBody>
      </p:sp>
      <p:sp>
        <p:nvSpPr>
          <p:cNvPr id="3" name="Espace réservé du pied de page 2">
            <a:extLst>
              <a:ext uri="{FF2B5EF4-FFF2-40B4-BE49-F238E27FC236}">
                <a16:creationId xmlns:a16="http://schemas.microsoft.com/office/drawing/2014/main" xmlns="" id="{BBEEA628-FF95-A849-E765-97BFDC9DDEFE}"/>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741459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2. Pourquoi la topologie ?</a:t>
            </a:r>
          </a:p>
        </p:txBody>
      </p:sp>
      <p:sp>
        <p:nvSpPr>
          <p:cNvPr id="3" name="Inhaltsplatzhalter 2"/>
          <p:cNvSpPr>
            <a:spLocks noGrp="1"/>
          </p:cNvSpPr>
          <p:nvPr>
            <p:ph idx="1"/>
          </p:nvPr>
        </p:nvSpPr>
        <p:spPr/>
        <p:txBody>
          <a:bodyPr/>
          <a:lstStyle/>
          <a:p>
            <a:r>
              <a:rPr lang="fr-FR" dirty="0"/>
              <a:t>Pertinence psychanalytique</a:t>
            </a:r>
          </a:p>
          <a:p>
            <a:pPr lvl="1"/>
            <a:r>
              <a:rPr lang="fr-FR" dirty="0"/>
              <a:t>modifications du sujet </a:t>
            </a:r>
            <a:r>
              <a:rPr lang="fr-FR" dirty="0" err="1"/>
              <a:t>malgr</a:t>
            </a:r>
            <a:r>
              <a:rPr lang="de-DE" dirty="0" err="1"/>
              <a:t>é</a:t>
            </a:r>
            <a:r>
              <a:rPr lang="de-DE" dirty="0"/>
              <a:t> la </a:t>
            </a:r>
            <a:r>
              <a:rPr lang="de-DE" dirty="0" err="1"/>
              <a:t>cohésion</a:t>
            </a:r>
            <a:r>
              <a:rPr lang="de-DE" dirty="0"/>
              <a:t> </a:t>
            </a:r>
            <a:r>
              <a:rPr lang="de-DE" dirty="0" err="1"/>
              <a:t>structurale</a:t>
            </a:r>
            <a:r>
              <a:rPr lang="de-DE" dirty="0"/>
              <a:t> (</a:t>
            </a:r>
            <a:r>
              <a:rPr lang="de-DE" dirty="0" err="1"/>
              <a:t>réalité</a:t>
            </a:r>
            <a:r>
              <a:rPr lang="de-DE" dirty="0"/>
              <a:t> du </a:t>
            </a:r>
            <a:r>
              <a:rPr lang="de-DE" dirty="0" err="1"/>
              <a:t>trou</a:t>
            </a:r>
            <a:r>
              <a:rPr lang="de-DE" dirty="0"/>
              <a:t>) </a:t>
            </a:r>
          </a:p>
          <a:p>
            <a:pPr lvl="1"/>
            <a:r>
              <a:rPr lang="de-DE" dirty="0" err="1"/>
              <a:t>structure</a:t>
            </a:r>
            <a:r>
              <a:rPr lang="de-DE" dirty="0"/>
              <a:t> de </a:t>
            </a:r>
            <a:r>
              <a:rPr lang="de-DE" dirty="0" err="1"/>
              <a:t>signification</a:t>
            </a:r>
            <a:r>
              <a:rPr lang="de-DE" dirty="0"/>
              <a:t> (</a:t>
            </a:r>
            <a:r>
              <a:rPr lang="de-DE" dirty="0" err="1"/>
              <a:t>équivoque</a:t>
            </a:r>
            <a:r>
              <a:rPr lang="de-DE" dirty="0"/>
              <a:t>) </a:t>
            </a:r>
            <a:r>
              <a:rPr lang="de-DE" dirty="0" err="1"/>
              <a:t>comme</a:t>
            </a:r>
            <a:r>
              <a:rPr lang="de-DE" dirty="0"/>
              <a:t> </a:t>
            </a:r>
            <a:r>
              <a:rPr lang="de-DE" dirty="0" err="1"/>
              <a:t>rapport</a:t>
            </a:r>
            <a:r>
              <a:rPr lang="de-DE" dirty="0"/>
              <a:t> </a:t>
            </a:r>
            <a:r>
              <a:rPr lang="de-DE" i="1" dirty="0"/>
              <a:t>unheimlich </a:t>
            </a:r>
            <a:r>
              <a:rPr lang="de-DE" dirty="0"/>
              <a:t>du </a:t>
            </a:r>
            <a:r>
              <a:rPr lang="de-DE" dirty="0" err="1"/>
              <a:t>sujet</a:t>
            </a:r>
            <a:r>
              <a:rPr lang="de-DE" dirty="0"/>
              <a:t> à </a:t>
            </a:r>
            <a:r>
              <a:rPr lang="de-DE" dirty="0" err="1"/>
              <a:t>l‘Autre</a:t>
            </a:r>
            <a:r>
              <a:rPr lang="de-DE" dirty="0"/>
              <a:t> </a:t>
            </a:r>
          </a:p>
          <a:p>
            <a:pPr lvl="1"/>
            <a:r>
              <a:rPr lang="de-DE" dirty="0" err="1"/>
              <a:t>sujet</a:t>
            </a:r>
            <a:r>
              <a:rPr lang="de-DE" dirty="0"/>
              <a:t> </a:t>
            </a:r>
            <a:r>
              <a:rPr lang="de-DE" dirty="0" err="1"/>
              <a:t>comme</a:t>
            </a:r>
            <a:r>
              <a:rPr lang="de-DE" dirty="0"/>
              <a:t> manque-à-</a:t>
            </a:r>
            <a:r>
              <a:rPr lang="de-DE" dirty="0" err="1"/>
              <a:t>être</a:t>
            </a:r>
            <a:r>
              <a:rPr lang="de-DE" dirty="0"/>
              <a:t> (‹ non-</a:t>
            </a:r>
            <a:r>
              <a:rPr lang="de-DE" dirty="0" err="1"/>
              <a:t>entisme</a:t>
            </a:r>
            <a:r>
              <a:rPr lang="de-DE" dirty="0"/>
              <a:t> › de </a:t>
            </a:r>
            <a:r>
              <a:rPr lang="de-DE" dirty="0" err="1"/>
              <a:t>l‘ensemble</a:t>
            </a:r>
            <a:r>
              <a:rPr lang="de-DE" dirty="0"/>
              <a:t> ouvert)</a:t>
            </a:r>
          </a:p>
          <a:p>
            <a:pPr lvl="1"/>
            <a:r>
              <a:rPr lang="de-DE" dirty="0" err="1"/>
              <a:t>q</a:t>
            </a:r>
            <a:r>
              <a:rPr lang="fr-FR" dirty="0" err="1"/>
              <a:t>uestion</a:t>
            </a:r>
            <a:r>
              <a:rPr lang="fr-FR" dirty="0"/>
              <a:t> du </a:t>
            </a:r>
            <a:r>
              <a:rPr lang="fr-FR" dirty="0" err="1"/>
              <a:t>transcendental</a:t>
            </a:r>
            <a:r>
              <a:rPr lang="fr-FR" dirty="0"/>
              <a:t> ?</a:t>
            </a:r>
          </a:p>
        </p:txBody>
      </p:sp>
      <p:sp>
        <p:nvSpPr>
          <p:cNvPr id="4" name="Espace réservé du pied de page 3">
            <a:extLst>
              <a:ext uri="{FF2B5EF4-FFF2-40B4-BE49-F238E27FC236}">
                <a16:creationId xmlns:a16="http://schemas.microsoft.com/office/drawing/2014/main" xmlns="" id="{4861B0EA-8014-67F7-83C7-2F77177587A1}"/>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29946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sp>
        <p:nvSpPr>
          <p:cNvPr id="3" name="Inhaltsplatzhalter 2"/>
          <p:cNvSpPr>
            <a:spLocks noGrp="1"/>
          </p:cNvSpPr>
          <p:nvPr>
            <p:ph idx="1"/>
          </p:nvPr>
        </p:nvSpPr>
        <p:spPr/>
        <p:txBody>
          <a:bodyPr>
            <a:normAutofit fontScale="85000" lnSpcReduction="20000"/>
          </a:bodyPr>
          <a:lstStyle/>
          <a:p>
            <a:r>
              <a:rPr lang="fr-FR" dirty="0"/>
              <a:t>(i) Taure </a:t>
            </a:r>
          </a:p>
          <a:p>
            <a:r>
              <a:rPr lang="fr-FR" dirty="0"/>
              <a:t>(ii) Bande de </a:t>
            </a:r>
            <a:r>
              <a:rPr lang="fr-FR" dirty="0" err="1"/>
              <a:t>mœbius</a:t>
            </a:r>
            <a:r>
              <a:rPr lang="fr-FR" dirty="0"/>
              <a:t> ‹ feinte › </a:t>
            </a:r>
          </a:p>
          <a:p>
            <a:pPr lvl="1"/>
            <a:r>
              <a:rPr lang="fr-FR" dirty="0"/>
              <a:t>construite en ‹ pinçant › les bords de (i)</a:t>
            </a:r>
          </a:p>
          <a:p>
            <a:r>
              <a:rPr lang="de-DE" dirty="0"/>
              <a:t>(iii) Bande bipartite</a:t>
            </a:r>
          </a:p>
          <a:p>
            <a:pPr lvl="1"/>
            <a:r>
              <a:rPr lang="de-DE" dirty="0" err="1"/>
              <a:t>construite</a:t>
            </a:r>
            <a:r>
              <a:rPr lang="de-DE" dirty="0"/>
              <a:t> en </a:t>
            </a:r>
            <a:r>
              <a:rPr lang="de-DE" dirty="0" err="1"/>
              <a:t>coupant</a:t>
            </a:r>
            <a:r>
              <a:rPr lang="de-DE" dirty="0"/>
              <a:t> </a:t>
            </a:r>
            <a:r>
              <a:rPr lang="de-DE" dirty="0" err="1"/>
              <a:t>les</a:t>
            </a:r>
            <a:r>
              <a:rPr lang="de-DE" dirty="0"/>
              <a:t> </a:t>
            </a:r>
            <a:r>
              <a:rPr lang="de-DE" dirty="0" err="1"/>
              <a:t>bords</a:t>
            </a:r>
            <a:r>
              <a:rPr lang="de-DE" dirty="0"/>
              <a:t> de (ii) </a:t>
            </a:r>
          </a:p>
          <a:p>
            <a:pPr lvl="1"/>
            <a:r>
              <a:rPr lang="de-DE" dirty="0" err="1"/>
              <a:t>Quatre</a:t>
            </a:r>
            <a:r>
              <a:rPr lang="de-DE" dirty="0"/>
              <a:t> </a:t>
            </a:r>
            <a:r>
              <a:rPr lang="de-DE" dirty="0" err="1"/>
              <a:t>demi-tours</a:t>
            </a:r>
            <a:endParaRPr lang="de-DE" dirty="0"/>
          </a:p>
          <a:p>
            <a:r>
              <a:rPr lang="de-DE" dirty="0"/>
              <a:t>(iv) </a:t>
            </a:r>
            <a:r>
              <a:rPr lang="fr-FR" dirty="0"/>
              <a:t>Bande de </a:t>
            </a:r>
            <a:r>
              <a:rPr lang="fr-FR" dirty="0" err="1"/>
              <a:t>mœbius</a:t>
            </a:r>
            <a:r>
              <a:rPr lang="fr-FR" dirty="0"/>
              <a:t> ‹ vraie › </a:t>
            </a:r>
          </a:p>
          <a:p>
            <a:pPr lvl="1"/>
            <a:r>
              <a:rPr lang="fr-FR" dirty="0"/>
              <a:t>Construite en glissant les deux lames de (iii) l’un sur l’autre </a:t>
            </a:r>
            <a:endParaRPr lang="de-DE" dirty="0"/>
          </a:p>
          <a:p>
            <a:r>
              <a:rPr lang="fr-FR" dirty="0"/>
              <a:t>(v) application de la bande de </a:t>
            </a:r>
            <a:r>
              <a:rPr lang="fr-FR" dirty="0" err="1"/>
              <a:t>mœbius</a:t>
            </a:r>
            <a:r>
              <a:rPr lang="fr-FR" dirty="0"/>
              <a:t> sur le tore </a:t>
            </a:r>
          </a:p>
          <a:p>
            <a:r>
              <a:rPr lang="fr-FR" dirty="0"/>
              <a:t>(vi) bouteille de Klein </a:t>
            </a:r>
          </a:p>
          <a:p>
            <a:pPr lvl="1"/>
            <a:r>
              <a:rPr lang="fr-FR" dirty="0"/>
              <a:t>Construite par deux bandes de </a:t>
            </a:r>
            <a:r>
              <a:rPr lang="fr-FR" dirty="0" err="1"/>
              <a:t>moebius</a:t>
            </a:r>
            <a:endParaRPr lang="fr-FR" dirty="0"/>
          </a:p>
          <a:p>
            <a:r>
              <a:rPr lang="fr-FR" dirty="0"/>
              <a:t>(vii) cross cap </a:t>
            </a:r>
          </a:p>
          <a:p>
            <a:pPr lvl="1"/>
            <a:r>
              <a:rPr lang="fr-FR" dirty="0"/>
              <a:t>Construite en joignant la bande de Moebius </a:t>
            </a:r>
            <a:r>
              <a:rPr lang="de-DE" dirty="0"/>
              <a:t>à </a:t>
            </a:r>
            <a:r>
              <a:rPr lang="de-DE" dirty="0" err="1"/>
              <a:t>un</a:t>
            </a:r>
            <a:r>
              <a:rPr lang="de-DE" dirty="0"/>
              <a:t> </a:t>
            </a:r>
            <a:r>
              <a:rPr lang="de-DE" dirty="0" err="1"/>
              <a:t>disque</a:t>
            </a:r>
            <a:r>
              <a:rPr lang="de-DE" dirty="0"/>
              <a:t> </a:t>
            </a:r>
            <a:endParaRPr lang="fr-FR" dirty="0"/>
          </a:p>
        </p:txBody>
      </p:sp>
      <p:sp>
        <p:nvSpPr>
          <p:cNvPr id="4" name="Espace réservé du pied de page 3">
            <a:extLst>
              <a:ext uri="{FF2B5EF4-FFF2-40B4-BE49-F238E27FC236}">
                <a16:creationId xmlns:a16="http://schemas.microsoft.com/office/drawing/2014/main" xmlns="" id="{02B56677-7C2C-5D65-4E87-46A19D1EB298}"/>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044321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pic>
        <p:nvPicPr>
          <p:cNvPr id="5122" name="Picture 2" descr="orus Circle Topology Homeomorphism Surface, PNG, 786x1197px, Toru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568" y="1690688"/>
            <a:ext cx="298086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869176" y="6192151"/>
            <a:ext cx="4005650" cy="523220"/>
          </a:xfrm>
          <a:prstGeom prst="rect">
            <a:avLst/>
          </a:prstGeom>
        </p:spPr>
        <p:txBody>
          <a:bodyPr wrap="square">
            <a:spAutoFit/>
          </a:bodyPr>
          <a:lstStyle/>
          <a:p>
            <a:r>
              <a:rPr lang="fr-FR" sz="1400"/>
              <a:t>https://</a:t>
            </a:r>
            <a:r>
              <a:rPr lang="fr-FR" sz="1400" err="1"/>
              <a:t>favpng.com</a:t>
            </a:r>
            <a:r>
              <a:rPr lang="fr-FR" sz="1400"/>
              <a:t>/</a:t>
            </a:r>
            <a:r>
              <a:rPr lang="fr-FR" sz="1400" err="1"/>
              <a:t>png_view</a:t>
            </a:r>
            <a:r>
              <a:rPr lang="fr-FR" sz="1400"/>
              <a:t>/</a:t>
            </a:r>
            <a:r>
              <a:rPr lang="fr-FR" sz="1400" err="1"/>
              <a:t>lifebuoy</a:t>
            </a:r>
            <a:r>
              <a:rPr lang="fr-FR" sz="1400"/>
              <a:t>-torus-</a:t>
            </a:r>
            <a:r>
              <a:rPr lang="fr-FR" sz="1400" err="1"/>
              <a:t>circle</a:t>
            </a:r>
            <a:r>
              <a:rPr lang="fr-FR" sz="1400"/>
              <a:t>-</a:t>
            </a:r>
            <a:r>
              <a:rPr lang="fr-FR" sz="1400" err="1"/>
              <a:t>topology</a:t>
            </a:r>
            <a:r>
              <a:rPr lang="fr-FR" sz="1400"/>
              <a:t>-</a:t>
            </a:r>
            <a:r>
              <a:rPr lang="fr-FR" sz="1400" err="1"/>
              <a:t>homeomorphism</a:t>
            </a:r>
            <a:r>
              <a:rPr lang="fr-FR" sz="1400"/>
              <a:t>-surface-</a:t>
            </a:r>
            <a:r>
              <a:rPr lang="fr-FR" sz="1400" err="1"/>
              <a:t>png</a:t>
            </a:r>
            <a:r>
              <a:rPr lang="fr-FR" sz="1400"/>
              <a:t>/</a:t>
            </a:r>
            <a:r>
              <a:rPr lang="fr-FR" sz="1400" err="1"/>
              <a:t>NukUeDKV</a:t>
            </a:r>
            <a:endParaRPr lang="fr-FR" sz="1400"/>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336" y="2336356"/>
            <a:ext cx="3501219" cy="3705670"/>
          </a:xfrm>
          <a:prstGeom prst="rect">
            <a:avLst/>
          </a:prstGeom>
        </p:spPr>
      </p:pic>
      <p:sp>
        <p:nvSpPr>
          <p:cNvPr id="7" name="Textfeld 6"/>
          <p:cNvSpPr txBox="1"/>
          <p:nvPr/>
        </p:nvSpPr>
        <p:spPr>
          <a:xfrm>
            <a:off x="5460088" y="3958358"/>
            <a:ext cx="1271823" cy="461665"/>
          </a:xfrm>
          <a:prstGeom prst="rect">
            <a:avLst/>
          </a:prstGeom>
          <a:noFill/>
        </p:spPr>
        <p:txBody>
          <a:bodyPr wrap="none" rtlCol="0">
            <a:spAutoFit/>
          </a:bodyPr>
          <a:lstStyle/>
          <a:p>
            <a:r>
              <a:rPr lang="fr-FR" sz="2400"/>
              <a:t>Le taure </a:t>
            </a:r>
          </a:p>
        </p:txBody>
      </p:sp>
      <p:sp>
        <p:nvSpPr>
          <p:cNvPr id="8" name="Rechteck 7"/>
          <p:cNvSpPr/>
          <p:nvPr/>
        </p:nvSpPr>
        <p:spPr>
          <a:xfrm>
            <a:off x="7829564" y="6192151"/>
            <a:ext cx="2656764" cy="523220"/>
          </a:xfrm>
          <a:prstGeom prst="rect">
            <a:avLst/>
          </a:prstGeom>
        </p:spPr>
        <p:txBody>
          <a:bodyPr wrap="square">
            <a:spAutoFit/>
          </a:bodyPr>
          <a:lstStyle/>
          <a:p>
            <a:r>
              <a:rPr lang="fr-FR" sz="1400"/>
              <a:t>https://</a:t>
            </a:r>
            <a:r>
              <a:rPr lang="fr-FR" sz="1400" err="1"/>
              <a:t>link.springer.com</a:t>
            </a:r>
            <a:r>
              <a:rPr lang="fr-FR" sz="1400"/>
              <a:t>/</a:t>
            </a:r>
            <a:r>
              <a:rPr lang="fr-FR" sz="1400" err="1"/>
              <a:t>chapter</a:t>
            </a:r>
            <a:r>
              <a:rPr lang="fr-FR" sz="1400"/>
              <a:t>/10.1007/978-3-031-04790-9_2</a:t>
            </a:r>
          </a:p>
        </p:txBody>
      </p:sp>
      <p:sp>
        <p:nvSpPr>
          <p:cNvPr id="3" name="Espace réservé du pied de page 2">
            <a:extLst>
              <a:ext uri="{FF2B5EF4-FFF2-40B4-BE49-F238E27FC236}">
                <a16:creationId xmlns:a16="http://schemas.microsoft.com/office/drawing/2014/main" xmlns="" id="{9593371E-1922-BD14-7E6B-C4D2D83D0C58}"/>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06582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Structure de l’expos</a:t>
            </a:r>
            <a:r>
              <a:rPr lang="de-DE" err="1"/>
              <a:t>é</a:t>
            </a:r>
            <a:r>
              <a:rPr lang="de-DE"/>
              <a:t> </a:t>
            </a:r>
            <a:endParaRPr lang="fr-FR"/>
          </a:p>
        </p:txBody>
      </p:sp>
      <p:sp>
        <p:nvSpPr>
          <p:cNvPr id="3" name="Inhaltsplatzhalter 2"/>
          <p:cNvSpPr>
            <a:spLocks noGrp="1"/>
          </p:cNvSpPr>
          <p:nvPr>
            <p:ph idx="1"/>
          </p:nvPr>
        </p:nvSpPr>
        <p:spPr/>
        <p:txBody>
          <a:bodyPr/>
          <a:lstStyle/>
          <a:p>
            <a:pPr marL="0" indent="0">
              <a:buNone/>
            </a:pPr>
            <a:r>
              <a:rPr lang="fr-FR"/>
              <a:t>1. L’</a:t>
            </a:r>
            <a:r>
              <a:rPr lang="fr-FR" err="1"/>
              <a:t>esth</a:t>
            </a:r>
            <a:r>
              <a:rPr lang="de-DE" err="1"/>
              <a:t>étique</a:t>
            </a:r>
            <a:r>
              <a:rPr lang="de-DE"/>
              <a:t> </a:t>
            </a:r>
            <a:r>
              <a:rPr lang="de-DE" err="1"/>
              <a:t>transcendentale</a:t>
            </a:r>
            <a:r>
              <a:rPr lang="de-DE"/>
              <a:t> et le </a:t>
            </a:r>
            <a:r>
              <a:rPr lang="de-DE" err="1"/>
              <a:t>sujet</a:t>
            </a:r>
            <a:r>
              <a:rPr lang="de-DE"/>
              <a:t> </a:t>
            </a:r>
            <a:r>
              <a:rPr lang="de-DE" err="1"/>
              <a:t>divisé</a:t>
            </a:r>
            <a:endParaRPr lang="de-DE"/>
          </a:p>
          <a:p>
            <a:pPr marL="0" indent="0">
              <a:buNone/>
            </a:pPr>
            <a:endParaRPr lang="de-DE"/>
          </a:p>
          <a:p>
            <a:pPr marL="0" indent="0">
              <a:buNone/>
            </a:pPr>
            <a:r>
              <a:rPr lang="de-DE"/>
              <a:t>2. </a:t>
            </a:r>
            <a:r>
              <a:rPr lang="de-DE" err="1"/>
              <a:t>Pourquoi</a:t>
            </a:r>
            <a:r>
              <a:rPr lang="de-DE"/>
              <a:t> la </a:t>
            </a:r>
            <a:r>
              <a:rPr lang="de-DE" err="1"/>
              <a:t>topologie</a:t>
            </a:r>
            <a:r>
              <a:rPr lang="de-DE"/>
              <a:t> ?</a:t>
            </a:r>
          </a:p>
          <a:p>
            <a:pPr marL="0" indent="0">
              <a:buNone/>
            </a:pPr>
            <a:endParaRPr lang="de-DE"/>
          </a:p>
          <a:p>
            <a:pPr marL="0" indent="0">
              <a:buNone/>
            </a:pPr>
            <a:r>
              <a:rPr lang="de-DE"/>
              <a:t>3. </a:t>
            </a:r>
            <a:r>
              <a:rPr lang="de-DE" err="1"/>
              <a:t>Pratiquer</a:t>
            </a:r>
            <a:r>
              <a:rPr lang="de-DE"/>
              <a:t> la </a:t>
            </a:r>
            <a:r>
              <a:rPr lang="de-DE" err="1"/>
              <a:t>coupure</a:t>
            </a:r>
            <a:r>
              <a:rPr lang="de-DE"/>
              <a:t> : la </a:t>
            </a:r>
            <a:r>
              <a:rPr lang="de-DE" err="1"/>
              <a:t>topologie</a:t>
            </a:r>
            <a:r>
              <a:rPr lang="de-DE"/>
              <a:t> de Lacan</a:t>
            </a:r>
            <a:endParaRPr lang="fr-FR"/>
          </a:p>
        </p:txBody>
      </p:sp>
      <p:sp>
        <p:nvSpPr>
          <p:cNvPr id="4" name="Espace réservé du pied de page 3">
            <a:extLst>
              <a:ext uri="{FF2B5EF4-FFF2-40B4-BE49-F238E27FC236}">
                <a16:creationId xmlns:a16="http://schemas.microsoft.com/office/drawing/2014/main" xmlns="" id="{8D934D21-FFDB-6243-0E43-87334C7B9D0A}"/>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61255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pic>
        <p:nvPicPr>
          <p:cNvPr id="6146" name="Picture 2" descr="https://mathcurve.com/surfaces/mobius/mobiustopo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00236" y="2723324"/>
            <a:ext cx="4153563" cy="1819008"/>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8106764" y="6094900"/>
            <a:ext cx="2340508" cy="523220"/>
          </a:xfrm>
          <a:prstGeom prst="rect">
            <a:avLst/>
          </a:prstGeom>
        </p:spPr>
        <p:txBody>
          <a:bodyPr wrap="square">
            <a:spAutoFit/>
          </a:bodyPr>
          <a:lstStyle/>
          <a:p>
            <a:r>
              <a:rPr lang="fr-FR" sz="1400"/>
              <a:t>https://</a:t>
            </a:r>
            <a:r>
              <a:rPr lang="fr-FR" sz="1400" err="1"/>
              <a:t>mathcurve.com</a:t>
            </a:r>
            <a:r>
              <a:rPr lang="fr-FR" sz="1400"/>
              <a:t>/surfaces/</a:t>
            </a:r>
            <a:r>
              <a:rPr lang="fr-FR" sz="1400" err="1"/>
              <a:t>mobius</a:t>
            </a:r>
            <a:r>
              <a:rPr lang="fr-FR" sz="1400"/>
              <a:t>/</a:t>
            </a:r>
            <a:r>
              <a:rPr lang="fr-FR" sz="1400" err="1"/>
              <a:t>mobius.shtml</a:t>
            </a:r>
            <a:endParaRPr lang="fr-FR" sz="1400"/>
          </a:p>
        </p:txBody>
      </p:sp>
      <p:pic>
        <p:nvPicPr>
          <p:cNvPr id="6148" name="Picture 4" descr="https://mathcurve.com/surfaces/mobius/mobius%201%2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55" y="1653152"/>
            <a:ext cx="2958137" cy="19796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mathcurve.com/surfaces/mobius/mobius%203%20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80" y="3932921"/>
            <a:ext cx="3331128" cy="1861885"/>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076068" y="6094900"/>
            <a:ext cx="2308709" cy="523220"/>
          </a:xfrm>
          <a:prstGeom prst="rect">
            <a:avLst/>
          </a:prstGeom>
        </p:spPr>
        <p:txBody>
          <a:bodyPr wrap="square">
            <a:spAutoFit/>
          </a:bodyPr>
          <a:lstStyle/>
          <a:p>
            <a:r>
              <a:rPr lang="fr-FR" sz="1400"/>
              <a:t>https://</a:t>
            </a:r>
            <a:r>
              <a:rPr lang="fr-FR" sz="1400" err="1"/>
              <a:t>mathcurve.com</a:t>
            </a:r>
            <a:r>
              <a:rPr lang="fr-FR" sz="1400"/>
              <a:t>/surfaces/</a:t>
            </a:r>
            <a:r>
              <a:rPr lang="fr-FR" sz="1400" err="1"/>
              <a:t>mobius</a:t>
            </a:r>
            <a:r>
              <a:rPr lang="fr-FR" sz="1400"/>
              <a:t>/</a:t>
            </a:r>
            <a:r>
              <a:rPr lang="fr-FR" sz="1400" err="1"/>
              <a:t>mobius.shtml</a:t>
            </a:r>
            <a:endParaRPr lang="fr-FR" sz="1400"/>
          </a:p>
        </p:txBody>
      </p:sp>
      <p:sp>
        <p:nvSpPr>
          <p:cNvPr id="6" name="Textfeld 5"/>
          <p:cNvSpPr txBox="1"/>
          <p:nvPr/>
        </p:nvSpPr>
        <p:spPr>
          <a:xfrm>
            <a:off x="4206801" y="3263496"/>
            <a:ext cx="2447848" cy="738664"/>
          </a:xfrm>
          <a:prstGeom prst="rect">
            <a:avLst/>
          </a:prstGeom>
          <a:noFill/>
        </p:spPr>
        <p:txBody>
          <a:bodyPr wrap="square" rtlCol="0">
            <a:spAutoFit/>
          </a:bodyPr>
          <a:lstStyle/>
          <a:p>
            <a:r>
              <a:rPr lang="fr-FR" sz="2400"/>
              <a:t>Bande de </a:t>
            </a:r>
            <a:r>
              <a:rPr lang="fr-FR" sz="2400" err="1"/>
              <a:t>mœbius</a:t>
            </a:r>
            <a:r>
              <a:rPr lang="fr-FR" sz="2400"/>
              <a:t> </a:t>
            </a:r>
            <a:endParaRPr lang="de-DE" sz="2400"/>
          </a:p>
          <a:p>
            <a:endParaRPr lang="fr-FR"/>
          </a:p>
        </p:txBody>
      </p:sp>
      <p:sp>
        <p:nvSpPr>
          <p:cNvPr id="3" name="Espace réservé du pied de page 2">
            <a:extLst>
              <a:ext uri="{FF2B5EF4-FFF2-40B4-BE49-F238E27FC236}">
                <a16:creationId xmlns:a16="http://schemas.microsoft.com/office/drawing/2014/main" xmlns="" id="{62BECDA6-3EE1-36BB-AEED-D14B16AC9C68}"/>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51239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pic>
        <p:nvPicPr>
          <p:cNvPr id="9218" name="Picture 2" descr="chema R - Lacan entziffer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0841" y="1564371"/>
            <a:ext cx="4740058" cy="466105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38200" y="1690688"/>
            <a:ext cx="4872624" cy="2462213"/>
          </a:xfrm>
          <a:prstGeom prst="rect">
            <a:avLst/>
          </a:prstGeom>
          <a:noFill/>
        </p:spPr>
        <p:txBody>
          <a:bodyPr wrap="square" rtlCol="0">
            <a:spAutoFit/>
          </a:bodyPr>
          <a:lstStyle/>
          <a:p>
            <a:r>
              <a:rPr lang="fr-FR" sz="2000"/>
              <a:t>« Le champ imaginaire, </a:t>
            </a:r>
            <a:r>
              <a:rPr lang="de-DE" sz="2000"/>
              <a:t>à </a:t>
            </a:r>
            <a:r>
              <a:rPr lang="de-DE" sz="2000" err="1"/>
              <a:t>l‘envers</a:t>
            </a:r>
            <a:r>
              <a:rPr lang="de-DE" sz="2000"/>
              <a:t> du </a:t>
            </a:r>
            <a:r>
              <a:rPr lang="de-DE" sz="2000" err="1"/>
              <a:t>champ</a:t>
            </a:r>
            <a:r>
              <a:rPr lang="de-DE" sz="2000"/>
              <a:t> </a:t>
            </a:r>
            <a:r>
              <a:rPr lang="de-DE" sz="2000" err="1"/>
              <a:t>symbolique</a:t>
            </a:r>
            <a:r>
              <a:rPr lang="de-DE" sz="2000"/>
              <a:t>, </a:t>
            </a:r>
            <a:r>
              <a:rPr lang="de-DE" sz="2000" err="1"/>
              <a:t>sont</a:t>
            </a:r>
            <a:r>
              <a:rPr lang="de-DE" sz="2000"/>
              <a:t> à la </a:t>
            </a:r>
            <a:r>
              <a:rPr lang="de-DE" sz="2000" err="1"/>
              <a:t>fois</a:t>
            </a:r>
            <a:r>
              <a:rPr lang="de-DE" sz="2000"/>
              <a:t> </a:t>
            </a:r>
            <a:r>
              <a:rPr lang="de-DE" sz="2000" err="1"/>
              <a:t>séparés</a:t>
            </a:r>
            <a:r>
              <a:rPr lang="de-DE" sz="2000"/>
              <a:t> et </a:t>
            </a:r>
            <a:r>
              <a:rPr lang="de-DE" sz="2000" err="1"/>
              <a:t>réunis</a:t>
            </a:r>
            <a:r>
              <a:rPr lang="de-DE" sz="2000"/>
              <a:t> </a:t>
            </a:r>
            <a:r>
              <a:rPr lang="de-DE" sz="2000" err="1"/>
              <a:t>sur</a:t>
            </a:r>
            <a:r>
              <a:rPr lang="de-DE" sz="2000"/>
              <a:t> la </a:t>
            </a:r>
            <a:r>
              <a:rPr lang="de-DE" sz="2000" err="1"/>
              <a:t>même</a:t>
            </a:r>
            <a:r>
              <a:rPr lang="de-DE" sz="2000"/>
              <a:t> </a:t>
            </a:r>
            <a:r>
              <a:rPr lang="de-DE" sz="2000" err="1"/>
              <a:t>face</a:t>
            </a:r>
            <a:r>
              <a:rPr lang="de-DE" sz="2000"/>
              <a:t> par la </a:t>
            </a:r>
            <a:r>
              <a:rPr lang="de-DE" sz="2000" err="1"/>
              <a:t>coupure</a:t>
            </a:r>
            <a:r>
              <a:rPr lang="de-DE" sz="2000"/>
              <a:t> </a:t>
            </a:r>
            <a:r>
              <a:rPr lang="de-DE" sz="2000" err="1"/>
              <a:t>qui</a:t>
            </a:r>
            <a:r>
              <a:rPr lang="de-DE" sz="2000"/>
              <a:t> est la </a:t>
            </a:r>
            <a:r>
              <a:rPr lang="de-DE" sz="2000" err="1"/>
              <a:t>bande</a:t>
            </a:r>
            <a:r>
              <a:rPr lang="de-DE" sz="2000"/>
              <a:t> de </a:t>
            </a:r>
            <a:r>
              <a:rPr lang="fr-FR" sz="2000" err="1"/>
              <a:t>Mœbius</a:t>
            </a:r>
            <a:r>
              <a:rPr lang="fr-FR" sz="2000"/>
              <a:t>. Seule la topologie du plan projectif permet de soutenir les paradoxes contenus dans cette phrase. »</a:t>
            </a:r>
          </a:p>
          <a:p>
            <a:r>
              <a:rPr lang="fr-FR" sz="2000"/>
              <a:t>	</a:t>
            </a:r>
            <a:r>
              <a:rPr lang="fr-FR" sz="1400"/>
              <a:t>Darmon, Marc, </a:t>
            </a:r>
            <a:r>
              <a:rPr lang="fr-FR" sz="1400" i="1"/>
              <a:t>Essais sur la topologie lacanienne</a:t>
            </a:r>
            <a:r>
              <a:rPr lang="fr-FR" sz="1400"/>
              <a:t>, p. 188.  </a:t>
            </a:r>
            <a:endParaRPr lang="de-DE" sz="1400"/>
          </a:p>
        </p:txBody>
      </p:sp>
      <p:sp>
        <p:nvSpPr>
          <p:cNvPr id="3" name="Espace réservé du pied de page 2">
            <a:extLst>
              <a:ext uri="{FF2B5EF4-FFF2-40B4-BE49-F238E27FC236}">
                <a16:creationId xmlns:a16="http://schemas.microsoft.com/office/drawing/2014/main" xmlns="" id="{3994E45C-B47C-8E51-28E8-560F89A5A60E}"/>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631628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fr-F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7465" y="2879497"/>
            <a:ext cx="4977536" cy="3828125"/>
          </a:xfrm>
        </p:spPr>
      </p:pic>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06" y="365125"/>
            <a:ext cx="7162800" cy="3009900"/>
          </a:xfrm>
          <a:prstGeom prst="rect">
            <a:avLst/>
          </a:prstGeom>
        </p:spPr>
      </p:pic>
      <p:sp>
        <p:nvSpPr>
          <p:cNvPr id="3" name="Espace réservé du pied de page 2">
            <a:extLst>
              <a:ext uri="{FF2B5EF4-FFF2-40B4-BE49-F238E27FC236}">
                <a16:creationId xmlns:a16="http://schemas.microsoft.com/office/drawing/2014/main" xmlns="" id="{EBC62E61-94BC-139F-27E5-47ABA74EE561}"/>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026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pic>
        <p:nvPicPr>
          <p:cNvPr id="7170" name="Picture 2" descr="https://mathcurve.com/surfaces/klein/kleinconstru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58" y="2610678"/>
            <a:ext cx="2753243" cy="271669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347869" y="6154599"/>
            <a:ext cx="6563015" cy="369332"/>
          </a:xfrm>
          <a:prstGeom prst="rect">
            <a:avLst/>
          </a:prstGeom>
        </p:spPr>
        <p:txBody>
          <a:bodyPr wrap="none">
            <a:spAutoFit/>
          </a:bodyPr>
          <a:lstStyle/>
          <a:p>
            <a:r>
              <a:rPr lang="fr-FR"/>
              <a:t>https://</a:t>
            </a:r>
            <a:r>
              <a:rPr lang="fr-FR" err="1"/>
              <a:t>plus.maths.org</a:t>
            </a:r>
            <a:r>
              <a:rPr lang="fr-FR"/>
              <a:t>/content/imaging-maths-inside-klein-bottle-4</a:t>
            </a:r>
          </a:p>
        </p:txBody>
      </p:sp>
      <p:pic>
        <p:nvPicPr>
          <p:cNvPr id="7176" name="Picture 8" descr="nimated Klein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157" y="1708061"/>
            <a:ext cx="5536457" cy="442916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a:extLst>
              <a:ext uri="{FF2B5EF4-FFF2-40B4-BE49-F238E27FC236}">
                <a16:creationId xmlns:a16="http://schemas.microsoft.com/office/drawing/2014/main" xmlns="" id="{11BD52F9-C977-7B0B-78FD-FBAA75943550}"/>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92076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pic>
        <p:nvPicPr>
          <p:cNvPr id="8194" name="Picture 2" descr="https://mathcurve.com/surfaces/klein/kleinconstruc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4138"/>
            <a:ext cx="4630530" cy="3939406"/>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838200" y="6056994"/>
            <a:ext cx="4891083" cy="369332"/>
          </a:xfrm>
          <a:prstGeom prst="rect">
            <a:avLst/>
          </a:prstGeom>
        </p:spPr>
        <p:txBody>
          <a:bodyPr wrap="none">
            <a:spAutoFit/>
          </a:bodyPr>
          <a:lstStyle/>
          <a:p>
            <a:r>
              <a:rPr lang="fr-FR"/>
              <a:t>https://</a:t>
            </a:r>
            <a:r>
              <a:rPr lang="fr-FR" err="1"/>
              <a:t>mathcurve.com</a:t>
            </a:r>
            <a:r>
              <a:rPr lang="fr-FR"/>
              <a:t>/surfaces/</a:t>
            </a:r>
            <a:r>
              <a:rPr lang="fr-FR" err="1"/>
              <a:t>klein</a:t>
            </a:r>
            <a:r>
              <a:rPr lang="fr-FR"/>
              <a:t>/</a:t>
            </a:r>
            <a:r>
              <a:rPr lang="fr-FR" err="1"/>
              <a:t>klein.shtml</a:t>
            </a:r>
            <a:endParaRPr lang="fr-F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8534" y="2191579"/>
            <a:ext cx="3923999" cy="3374334"/>
          </a:xfrm>
          <a:prstGeom prst="rect">
            <a:avLst/>
          </a:prstGeom>
        </p:spPr>
      </p:pic>
      <p:sp>
        <p:nvSpPr>
          <p:cNvPr id="8" name="Rechteck 7"/>
          <p:cNvSpPr/>
          <p:nvPr/>
        </p:nvSpPr>
        <p:spPr>
          <a:xfrm>
            <a:off x="6780808" y="5918494"/>
            <a:ext cx="3359450" cy="646331"/>
          </a:xfrm>
          <a:prstGeom prst="rect">
            <a:avLst/>
          </a:prstGeom>
        </p:spPr>
        <p:txBody>
          <a:bodyPr wrap="square">
            <a:spAutoFit/>
          </a:bodyPr>
          <a:lstStyle/>
          <a:p>
            <a:r>
              <a:rPr lang="fr-FR"/>
              <a:t>https://</a:t>
            </a:r>
            <a:r>
              <a:rPr lang="fr-FR" err="1"/>
              <a:t>mathcurve.com</a:t>
            </a:r>
            <a:r>
              <a:rPr lang="fr-FR"/>
              <a:t>/surfaces/</a:t>
            </a:r>
            <a:r>
              <a:rPr lang="fr-FR" err="1"/>
              <a:t>planprojectif</a:t>
            </a:r>
            <a:r>
              <a:rPr lang="fr-FR"/>
              <a:t>/</a:t>
            </a:r>
            <a:r>
              <a:rPr lang="fr-FR" err="1"/>
              <a:t>planprojectif.shtml</a:t>
            </a:r>
            <a:endParaRPr lang="fr-FR"/>
          </a:p>
        </p:txBody>
      </p:sp>
      <p:sp>
        <p:nvSpPr>
          <p:cNvPr id="3" name="Espace réservé du pied de page 2">
            <a:extLst>
              <a:ext uri="{FF2B5EF4-FFF2-40B4-BE49-F238E27FC236}">
                <a16:creationId xmlns:a16="http://schemas.microsoft.com/office/drawing/2014/main" xmlns="" id="{26E69176-BD67-0BA4-AFD6-157B40B6F857}"/>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31121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3. </a:t>
            </a:r>
            <a:r>
              <a:rPr lang="de-DE" err="1"/>
              <a:t>Pratiquer</a:t>
            </a:r>
            <a:r>
              <a:rPr lang="de-DE"/>
              <a:t> la </a:t>
            </a:r>
            <a:r>
              <a:rPr lang="de-DE" err="1"/>
              <a:t>coupure</a:t>
            </a:r>
            <a:r>
              <a:rPr lang="de-DE"/>
              <a:t> : la </a:t>
            </a:r>
            <a:r>
              <a:rPr lang="de-DE" err="1"/>
              <a:t>topologie</a:t>
            </a:r>
            <a:r>
              <a:rPr lang="de-DE"/>
              <a:t> de Lacan</a:t>
            </a:r>
            <a:endParaRPr lang="fr-FR"/>
          </a:p>
        </p:txBody>
      </p:sp>
      <p:sp>
        <p:nvSpPr>
          <p:cNvPr id="3" name="Inhaltsplatzhalter 2"/>
          <p:cNvSpPr>
            <a:spLocks noGrp="1"/>
          </p:cNvSpPr>
          <p:nvPr>
            <p:ph idx="1"/>
          </p:nvPr>
        </p:nvSpPr>
        <p:spPr/>
        <p:txBody>
          <a:bodyPr>
            <a:normAutofit lnSpcReduction="10000"/>
          </a:bodyPr>
          <a:lstStyle/>
          <a:p>
            <a:pPr>
              <a:lnSpc>
                <a:spcPct val="150000"/>
              </a:lnSpc>
            </a:pPr>
            <a:r>
              <a:rPr lang="fr-FR"/>
              <a:t>« Il ne s’agit plus plus en effet de vider un sac, l’inconscient, jusqu’à la dernière bille, la formule signifiante primordiale (…) et dans [un processus où] la responsabilité de l’analyste serait limitée, mais d’une expérience singulière du transfert, au cours de laquelle une modification de structure topologique est en jeu et pour laquelle la responsabilité de l’analyste est entière. »</a:t>
            </a:r>
          </a:p>
          <a:p>
            <a:pPr marL="1371600" lvl="3" indent="0">
              <a:lnSpc>
                <a:spcPct val="150000"/>
              </a:lnSpc>
              <a:buNone/>
            </a:pPr>
            <a:r>
              <a:rPr lang="fr-FR"/>
              <a:t>Darmon, </a:t>
            </a:r>
            <a:r>
              <a:rPr lang="fr-FR" i="1"/>
              <a:t>op. </a:t>
            </a:r>
            <a:r>
              <a:rPr lang="fr-FR" i="1" err="1"/>
              <a:t>cit</a:t>
            </a:r>
            <a:r>
              <a:rPr lang="fr-FR" i="1"/>
              <a:t>. </a:t>
            </a:r>
            <a:r>
              <a:rPr lang="fr-FR"/>
              <a:t>p. 217.</a:t>
            </a:r>
            <a:endParaRPr lang="de-DE"/>
          </a:p>
          <a:p>
            <a:pPr>
              <a:lnSpc>
                <a:spcPct val="150000"/>
              </a:lnSpc>
            </a:pPr>
            <a:endParaRPr lang="fr-FR"/>
          </a:p>
        </p:txBody>
      </p:sp>
      <p:sp>
        <p:nvSpPr>
          <p:cNvPr id="4" name="Espace réservé du pied de page 3">
            <a:extLst>
              <a:ext uri="{FF2B5EF4-FFF2-40B4-BE49-F238E27FC236}">
                <a16:creationId xmlns:a16="http://schemas.microsoft.com/office/drawing/2014/main" xmlns="" id="{61B313DD-5919-0E44-14FE-798398D4797E}"/>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291739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fr-FR"/>
              <a:t>Merci !</a:t>
            </a:r>
          </a:p>
        </p:txBody>
      </p:sp>
      <p:sp>
        <p:nvSpPr>
          <p:cNvPr id="4" name="Espace réservé du pied de page 3">
            <a:extLst>
              <a:ext uri="{FF2B5EF4-FFF2-40B4-BE49-F238E27FC236}">
                <a16:creationId xmlns:a16="http://schemas.microsoft.com/office/drawing/2014/main" xmlns="" id="{27BF2512-3CCA-E3A5-B15E-BDF61EF419DD}"/>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895297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de-DE" sz="4000"/>
          </a:p>
        </p:txBody>
      </p:sp>
      <p:sp>
        <p:nvSpPr>
          <p:cNvPr id="3" name="Inhaltsplatzhalter 2"/>
          <p:cNvSpPr>
            <a:spLocks noGrp="1"/>
          </p:cNvSpPr>
          <p:nvPr>
            <p:ph idx="1"/>
          </p:nvPr>
        </p:nvSpPr>
        <p:spPr>
          <a:xfrm>
            <a:off x="185738" y="1690688"/>
            <a:ext cx="4929187" cy="4575074"/>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a:t>Aristote </a:t>
            </a:r>
          </a:p>
          <a:p>
            <a:pPr marR="0" lvl="0" defTabSz="914400" eaLnBrk="1" fontAlgn="auto" latinLnBrk="0" hangingPunct="1">
              <a:lnSpc>
                <a:spcPct val="100000"/>
              </a:lnSpc>
              <a:spcBef>
                <a:spcPts val="0"/>
              </a:spcBef>
              <a:spcAft>
                <a:spcPts val="0"/>
              </a:spcAft>
              <a:buClrTx/>
              <a:buSzTx/>
              <a:buFont typeface="Arial" charset="0"/>
              <a:buChar char="•"/>
              <a:tabLst/>
              <a:defRPr/>
            </a:pPr>
            <a:r>
              <a:rPr lang="de-DE"/>
              <a:t>- </a:t>
            </a:r>
            <a:r>
              <a:rPr lang="fr-FR"/>
              <a:t>schisme entre espace math</a:t>
            </a:r>
            <a:r>
              <a:rPr lang="de-DE" err="1"/>
              <a:t>ématique</a:t>
            </a:r>
            <a:r>
              <a:rPr lang="de-DE"/>
              <a:t> et </a:t>
            </a:r>
            <a:r>
              <a:rPr lang="de-DE" err="1"/>
              <a:t>lieux</a:t>
            </a:r>
            <a:r>
              <a:rPr lang="de-DE"/>
              <a:t> </a:t>
            </a:r>
            <a:r>
              <a:rPr lang="de-DE" err="1"/>
              <a:t>physiques</a:t>
            </a:r>
            <a:r>
              <a:rPr lang="de-DE"/>
              <a:t> </a:t>
            </a:r>
          </a:p>
          <a:p>
            <a:pPr marR="0" lvl="0" defTabSz="914400" eaLnBrk="1" fontAlgn="auto" latinLnBrk="0" hangingPunct="1">
              <a:lnSpc>
                <a:spcPct val="100000"/>
              </a:lnSpc>
              <a:spcBef>
                <a:spcPts val="0"/>
              </a:spcBef>
              <a:spcAft>
                <a:spcPts val="0"/>
              </a:spcAft>
              <a:buClrTx/>
              <a:buSzTx/>
              <a:buFont typeface="Arial" charset="0"/>
              <a:buChar char="•"/>
              <a:tabLst/>
              <a:defRPr/>
            </a:pPr>
            <a:endParaRPr lang="de-DE"/>
          </a:p>
          <a:p>
            <a:pPr marR="0" lvl="0" defTabSz="914400" eaLnBrk="1" fontAlgn="auto" latinLnBrk="0" hangingPunct="1">
              <a:lnSpc>
                <a:spcPct val="100000"/>
              </a:lnSpc>
              <a:spcBef>
                <a:spcPts val="0"/>
              </a:spcBef>
              <a:spcAft>
                <a:spcPts val="0"/>
              </a:spcAft>
              <a:buClrTx/>
              <a:buSzTx/>
              <a:buFont typeface="Arial" charset="0"/>
              <a:buChar char="•"/>
              <a:tabLst/>
              <a:defRPr/>
            </a:pPr>
            <a:r>
              <a:rPr lang="fr-FR"/>
              <a:t>Lieux : </a:t>
            </a:r>
            <a:r>
              <a:rPr lang="fr-FR" err="1"/>
              <a:t>syst</a:t>
            </a:r>
            <a:r>
              <a:rPr lang="de-DE" err="1"/>
              <a:t>ème</a:t>
            </a:r>
            <a:r>
              <a:rPr lang="de-DE"/>
              <a:t> de </a:t>
            </a:r>
            <a:r>
              <a:rPr lang="fr-FR"/>
              <a:t>corps contenant / contenu</a:t>
            </a:r>
          </a:p>
          <a:p>
            <a:pPr lvl="1">
              <a:lnSpc>
                <a:spcPct val="100000"/>
              </a:lnSpc>
              <a:spcBef>
                <a:spcPts val="0"/>
              </a:spcBef>
              <a:buFont typeface="Arial" charset="0"/>
              <a:buChar char="•"/>
              <a:defRPr/>
            </a:pPr>
            <a:r>
              <a:rPr lang="fr-FR"/>
              <a:t>Cosmos ‹ imaginaire ›</a:t>
            </a:r>
          </a:p>
          <a:p>
            <a:pPr marR="0" lvl="0" defTabSz="914400" eaLnBrk="1" fontAlgn="auto" latinLnBrk="0" hangingPunct="1">
              <a:lnSpc>
                <a:spcPct val="100000"/>
              </a:lnSpc>
              <a:spcBef>
                <a:spcPts val="0"/>
              </a:spcBef>
              <a:spcAft>
                <a:spcPts val="0"/>
              </a:spcAft>
              <a:buClrTx/>
              <a:buSzTx/>
              <a:buFont typeface="Arial" charset="0"/>
              <a:buChar char="•"/>
              <a:tabLst/>
              <a:defRPr/>
            </a:pPr>
            <a:r>
              <a:rPr lang="fr-FR"/>
              <a:t>Espace g</a:t>
            </a:r>
            <a:r>
              <a:rPr lang="de-DE" err="1"/>
              <a:t>éométrique</a:t>
            </a:r>
            <a:r>
              <a:rPr lang="de-DE"/>
              <a:t> est </a:t>
            </a:r>
            <a:r>
              <a:rPr lang="de-DE" err="1"/>
              <a:t>une</a:t>
            </a:r>
            <a:r>
              <a:rPr lang="de-DE"/>
              <a:t> </a:t>
            </a:r>
            <a:r>
              <a:rPr lang="de-DE" err="1"/>
              <a:t>abstraction</a:t>
            </a:r>
            <a:endParaRPr lang="fr-FR"/>
          </a:p>
        </p:txBody>
      </p:sp>
      <p:sp>
        <p:nvSpPr>
          <p:cNvPr id="6" name="Textfeld 5"/>
          <p:cNvSpPr txBox="1"/>
          <p:nvPr/>
        </p:nvSpPr>
        <p:spPr>
          <a:xfrm>
            <a:off x="7618808" y="6380061"/>
            <a:ext cx="4039791" cy="369332"/>
          </a:xfrm>
          <a:prstGeom prst="rect">
            <a:avLst/>
          </a:prstGeom>
          <a:noFill/>
        </p:spPr>
        <p:txBody>
          <a:bodyPr wrap="square" rtlCol="0">
            <a:spAutoFit/>
          </a:bodyPr>
          <a:lstStyle/>
          <a:p>
            <a:r>
              <a:rPr lang="fr-FR"/>
              <a:t>Bern </a:t>
            </a:r>
            <a:r>
              <a:rPr lang="fr-FR" err="1"/>
              <a:t>Burgerbibliothek</a:t>
            </a:r>
            <a:r>
              <a:rPr lang="fr-FR"/>
              <a:t>, Cod. 87, f. 15v</a:t>
            </a:r>
          </a:p>
        </p:txBody>
      </p:sp>
      <p:pic>
        <p:nvPicPr>
          <p:cNvPr id="9" name="Bild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512" y="1690688"/>
            <a:ext cx="6666058" cy="4575074"/>
          </a:xfrm>
          <a:prstGeom prst="rect">
            <a:avLst/>
          </a:prstGeom>
        </p:spPr>
      </p:pic>
      <p:sp>
        <p:nvSpPr>
          <p:cNvPr id="4" name="Espace réservé du pied de page 3">
            <a:extLst>
              <a:ext uri="{FF2B5EF4-FFF2-40B4-BE49-F238E27FC236}">
                <a16:creationId xmlns:a16="http://schemas.microsoft.com/office/drawing/2014/main" xmlns="" id="{D09A8235-36EF-D837-C743-519CF36098A7}"/>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06510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de-DE" sz="4000"/>
          </a:p>
        </p:txBody>
      </p:sp>
      <p:sp>
        <p:nvSpPr>
          <p:cNvPr id="3" name="Inhaltsplatzhalter 2"/>
          <p:cNvSpPr>
            <a:spLocks noGrp="1"/>
          </p:cNvSpPr>
          <p:nvPr>
            <p:ph idx="1"/>
          </p:nvPr>
        </p:nvSpPr>
        <p:spPr/>
        <p:txBody>
          <a:bodyPr/>
          <a:lstStyle/>
          <a:p>
            <a:pPr marL="0" indent="0">
              <a:buNone/>
            </a:pPr>
            <a:r>
              <a:rPr lang="fr-FR" b="1" dirty="0"/>
              <a:t>Kant</a:t>
            </a:r>
          </a:p>
          <a:p>
            <a:endParaRPr lang="fr-FR" b="1" dirty="0"/>
          </a:p>
          <a:p>
            <a:pPr lvl="1"/>
            <a:r>
              <a:rPr lang="fr-FR" dirty="0">
                <a:sym typeface="Wingdings"/>
              </a:rPr>
              <a:t>Reprise de l’espace newtonien </a:t>
            </a:r>
          </a:p>
          <a:p>
            <a:pPr lvl="2"/>
            <a:r>
              <a:rPr lang="fr-FR" dirty="0">
                <a:sym typeface="Wingdings"/>
              </a:rPr>
              <a:t>Le </a:t>
            </a:r>
            <a:r>
              <a:rPr lang="fr-FR" dirty="0" err="1">
                <a:sym typeface="Wingdings"/>
              </a:rPr>
              <a:t>caract</a:t>
            </a:r>
            <a:r>
              <a:rPr lang="de-DE" dirty="0" err="1">
                <a:sym typeface="Wingdings"/>
              </a:rPr>
              <a:t>ère</a:t>
            </a:r>
            <a:r>
              <a:rPr lang="de-DE" dirty="0">
                <a:sym typeface="Wingdings"/>
              </a:rPr>
              <a:t> </a:t>
            </a:r>
            <a:r>
              <a:rPr lang="de-DE" dirty="0" err="1">
                <a:sym typeface="Wingdings"/>
              </a:rPr>
              <a:t>géométrique</a:t>
            </a:r>
            <a:r>
              <a:rPr lang="de-DE" dirty="0">
                <a:sym typeface="Wingdings"/>
              </a:rPr>
              <a:t> de l</a:t>
            </a:r>
            <a:r>
              <a:rPr lang="fr-FR" dirty="0">
                <a:sym typeface="Wingdings"/>
              </a:rPr>
              <a:t>’</a:t>
            </a:r>
            <a:r>
              <a:rPr lang="de-DE" dirty="0" err="1">
                <a:sym typeface="Wingdings"/>
              </a:rPr>
              <a:t>espace</a:t>
            </a:r>
            <a:r>
              <a:rPr lang="de-DE" dirty="0">
                <a:sym typeface="Wingdings"/>
              </a:rPr>
              <a:t> </a:t>
            </a:r>
            <a:r>
              <a:rPr lang="de-DE" dirty="0" err="1">
                <a:sym typeface="Wingdings"/>
              </a:rPr>
              <a:t>physique</a:t>
            </a:r>
            <a:r>
              <a:rPr lang="de-DE" dirty="0">
                <a:sym typeface="Wingdings"/>
              </a:rPr>
              <a:t> </a:t>
            </a:r>
            <a:r>
              <a:rPr lang="de-DE" dirty="0" err="1">
                <a:sym typeface="Wingdings"/>
              </a:rPr>
              <a:t>garanti</a:t>
            </a:r>
            <a:r>
              <a:rPr lang="de-DE" dirty="0">
                <a:sym typeface="Wingdings"/>
              </a:rPr>
              <a:t> par l</a:t>
            </a:r>
            <a:r>
              <a:rPr lang="fr-FR" dirty="0">
                <a:sym typeface="Wingdings"/>
              </a:rPr>
              <a:t>’ « espace absolu » </a:t>
            </a:r>
          </a:p>
          <a:p>
            <a:pPr lvl="2"/>
            <a:endParaRPr lang="fr-FR" dirty="0"/>
          </a:p>
          <a:p>
            <a:pPr lvl="1"/>
            <a:r>
              <a:rPr lang="fr-FR" dirty="0"/>
              <a:t>Reprise de la </a:t>
            </a:r>
            <a:r>
              <a:rPr lang="fr-FR" dirty="0" err="1"/>
              <a:t>subjectivit</a:t>
            </a:r>
            <a:r>
              <a:rPr lang="de-DE" dirty="0" err="1"/>
              <a:t>é</a:t>
            </a:r>
            <a:r>
              <a:rPr lang="de-DE" dirty="0"/>
              <a:t> </a:t>
            </a:r>
            <a:r>
              <a:rPr lang="de-DE" dirty="0" err="1"/>
              <a:t>cartésienne</a:t>
            </a:r>
            <a:r>
              <a:rPr lang="de-DE" dirty="0"/>
              <a:t> </a:t>
            </a:r>
            <a:r>
              <a:rPr lang="fr-FR" b="1" dirty="0"/>
              <a:t> </a:t>
            </a:r>
          </a:p>
          <a:p>
            <a:pPr lvl="2"/>
            <a:r>
              <a:rPr lang="fr-FR" i="1" dirty="0" err="1"/>
              <a:t>res</a:t>
            </a:r>
            <a:r>
              <a:rPr lang="fr-FR" i="1" dirty="0"/>
              <a:t> </a:t>
            </a:r>
            <a:r>
              <a:rPr lang="fr-FR" i="1" dirty="0" err="1"/>
              <a:t>cogitans</a:t>
            </a:r>
            <a:r>
              <a:rPr lang="fr-FR" i="1" dirty="0"/>
              <a:t> </a:t>
            </a:r>
            <a:r>
              <a:rPr lang="fr-FR" dirty="0"/>
              <a:t>(simple) vs. </a:t>
            </a:r>
            <a:r>
              <a:rPr lang="fr-FR" i="1" dirty="0" err="1"/>
              <a:t>res</a:t>
            </a:r>
            <a:r>
              <a:rPr lang="fr-FR" i="1" dirty="0"/>
              <a:t> </a:t>
            </a:r>
            <a:r>
              <a:rPr lang="fr-FR" i="1" dirty="0" err="1"/>
              <a:t>extensa</a:t>
            </a:r>
            <a:r>
              <a:rPr lang="fr-FR" i="1" dirty="0"/>
              <a:t> </a:t>
            </a:r>
            <a:r>
              <a:rPr lang="fr-FR" dirty="0"/>
              <a:t>(</a:t>
            </a:r>
            <a:r>
              <a:rPr lang="de-DE" dirty="0" err="1"/>
              <a:t>étendue</a:t>
            </a:r>
            <a:r>
              <a:rPr lang="de-DE" dirty="0"/>
              <a:t>)</a:t>
            </a:r>
            <a:r>
              <a:rPr lang="fr-FR" i="1" dirty="0"/>
              <a:t> </a:t>
            </a:r>
          </a:p>
          <a:p>
            <a:pPr marL="914400" lvl="2" indent="0">
              <a:buNone/>
            </a:pPr>
            <a:endParaRPr lang="fr-FR" i="1" dirty="0"/>
          </a:p>
          <a:p>
            <a:pPr lvl="1"/>
            <a:r>
              <a:rPr lang="fr-FR" i="1" dirty="0">
                <a:sym typeface="Wingdings"/>
              </a:rPr>
              <a:t> </a:t>
            </a:r>
            <a:r>
              <a:rPr lang="fr-FR" dirty="0">
                <a:sym typeface="Wingdings"/>
              </a:rPr>
              <a:t>la r</a:t>
            </a:r>
            <a:r>
              <a:rPr lang="de-DE" dirty="0" err="1">
                <a:sym typeface="Wingdings"/>
              </a:rPr>
              <a:t>éalité</a:t>
            </a:r>
            <a:r>
              <a:rPr lang="de-DE" dirty="0">
                <a:sym typeface="Wingdings"/>
              </a:rPr>
              <a:t> de </a:t>
            </a:r>
            <a:r>
              <a:rPr lang="de-DE" dirty="0" err="1">
                <a:sym typeface="Wingdings"/>
              </a:rPr>
              <a:t>l’espace</a:t>
            </a:r>
            <a:r>
              <a:rPr lang="de-DE" dirty="0">
                <a:sym typeface="Wingdings"/>
              </a:rPr>
              <a:t> </a:t>
            </a:r>
            <a:r>
              <a:rPr lang="de-DE" dirty="0" err="1">
                <a:sym typeface="Wingdings"/>
              </a:rPr>
              <a:t>est</a:t>
            </a:r>
            <a:r>
              <a:rPr lang="de-DE" dirty="0">
                <a:sym typeface="Wingdings"/>
              </a:rPr>
              <a:t> à </a:t>
            </a:r>
            <a:r>
              <a:rPr lang="de-DE" dirty="0" err="1">
                <a:sym typeface="Wingdings"/>
              </a:rPr>
              <a:t>chercher</a:t>
            </a:r>
            <a:r>
              <a:rPr lang="de-DE" dirty="0">
                <a:sym typeface="Wingdings"/>
              </a:rPr>
              <a:t> du </a:t>
            </a:r>
            <a:r>
              <a:rPr lang="de-DE" dirty="0" err="1">
                <a:sym typeface="Wingdings"/>
              </a:rPr>
              <a:t>côté</a:t>
            </a:r>
            <a:r>
              <a:rPr lang="de-DE" dirty="0">
                <a:sym typeface="Wingdings"/>
              </a:rPr>
              <a:t> du </a:t>
            </a:r>
            <a:r>
              <a:rPr lang="de-DE" dirty="0" err="1">
                <a:sym typeface="Wingdings"/>
              </a:rPr>
              <a:t>sujet</a:t>
            </a:r>
            <a:r>
              <a:rPr lang="de-DE" dirty="0">
                <a:sym typeface="Wingdings"/>
              </a:rPr>
              <a:t> </a:t>
            </a:r>
            <a:endParaRPr lang="fr-FR" i="1" dirty="0"/>
          </a:p>
          <a:p>
            <a:pPr lvl="2"/>
            <a:endParaRPr lang="fr-FR" dirty="0">
              <a:sym typeface="Wingdings"/>
            </a:endParaRPr>
          </a:p>
          <a:p>
            <a:pPr lvl="1"/>
            <a:endParaRPr lang="fr-FR" dirty="0"/>
          </a:p>
          <a:p>
            <a:endParaRPr lang="fr-FR" b="1" dirty="0"/>
          </a:p>
        </p:txBody>
      </p:sp>
      <p:sp>
        <p:nvSpPr>
          <p:cNvPr id="4" name="Espace réservé du pied de page 3">
            <a:extLst>
              <a:ext uri="{FF2B5EF4-FFF2-40B4-BE49-F238E27FC236}">
                <a16:creationId xmlns:a16="http://schemas.microsoft.com/office/drawing/2014/main" xmlns="" id="{76A30770-FDA9-97BB-3440-473A18364BAD}"/>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35900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fr-FR" sz="4000"/>
          </a:p>
        </p:txBody>
      </p:sp>
      <p:sp>
        <p:nvSpPr>
          <p:cNvPr id="3" name="Inhaltsplatzhalter 2"/>
          <p:cNvSpPr>
            <a:spLocks noGrp="1"/>
          </p:cNvSpPr>
          <p:nvPr>
            <p:ph idx="1"/>
          </p:nvPr>
        </p:nvSpPr>
        <p:spPr/>
        <p:txBody>
          <a:bodyPr>
            <a:normAutofit/>
          </a:bodyPr>
          <a:lstStyle/>
          <a:p>
            <a:pPr marL="0" indent="0">
              <a:buNone/>
            </a:pPr>
            <a:r>
              <a:rPr lang="fr-FR"/>
              <a:t>« Au moyen du </a:t>
            </a:r>
            <a:r>
              <a:rPr lang="fr-FR" b="1"/>
              <a:t>sens externe </a:t>
            </a:r>
            <a:r>
              <a:rPr lang="fr-FR"/>
              <a:t>(</a:t>
            </a:r>
            <a:r>
              <a:rPr lang="mr-IN"/>
              <a:t>…</a:t>
            </a:r>
            <a:r>
              <a:rPr lang="fr-FR"/>
              <a:t>), nous nous représentons des objets comme </a:t>
            </a:r>
            <a:r>
              <a:rPr lang="fr-FR" b="1"/>
              <a:t>extérieurs à nous</a:t>
            </a:r>
            <a:r>
              <a:rPr lang="fr-FR"/>
              <a:t>, et nous nous les représentons tous dans l’espace. (</a:t>
            </a:r>
            <a:r>
              <a:rPr lang="mr-IN"/>
              <a:t>…</a:t>
            </a:r>
            <a:r>
              <a:rPr lang="de-DE"/>
              <a:t>) </a:t>
            </a:r>
          </a:p>
          <a:p>
            <a:pPr marL="0" indent="0">
              <a:buNone/>
            </a:pPr>
            <a:r>
              <a:rPr lang="fr-FR"/>
              <a:t>Le </a:t>
            </a:r>
            <a:r>
              <a:rPr lang="fr-FR" b="1"/>
              <a:t>sens interne</a:t>
            </a:r>
            <a:r>
              <a:rPr lang="fr-FR"/>
              <a:t>, au moyen duquel l’esprit </a:t>
            </a:r>
            <a:r>
              <a:rPr lang="fr-FR" b="1"/>
              <a:t>s’</a:t>
            </a:r>
            <a:r>
              <a:rPr lang="fr-FR" b="1" err="1"/>
              <a:t>intuitionne</a:t>
            </a:r>
            <a:r>
              <a:rPr lang="fr-FR" b="1"/>
              <a:t> lui-même </a:t>
            </a:r>
            <a:r>
              <a:rPr lang="fr-FR"/>
              <a:t>(</a:t>
            </a:r>
            <a:r>
              <a:rPr lang="mr-IN"/>
              <a:t>…</a:t>
            </a:r>
            <a:r>
              <a:rPr lang="de-DE"/>
              <a:t>) </a:t>
            </a:r>
            <a:r>
              <a:rPr lang="fr-FR"/>
              <a:t>ne fournit assurément aucune intuition de l’âme elle-même en tant qu’objet. (</a:t>
            </a:r>
            <a:r>
              <a:rPr lang="mr-IN"/>
              <a:t>…</a:t>
            </a:r>
            <a:r>
              <a:rPr lang="de-DE"/>
              <a:t>) </a:t>
            </a:r>
          </a:p>
          <a:p>
            <a:pPr marL="0" indent="0">
              <a:buNone/>
            </a:pPr>
            <a:r>
              <a:rPr lang="fr-FR"/>
              <a:t>Extérieurement, le temps ne peut être </a:t>
            </a:r>
            <a:r>
              <a:rPr lang="fr-FR" err="1"/>
              <a:t>intuitionné</a:t>
            </a:r>
            <a:r>
              <a:rPr lang="fr-FR"/>
              <a:t>, pas plus que l’espace ne peut l’être comme quelque chose qui soit en nous. »</a:t>
            </a:r>
          </a:p>
          <a:p>
            <a:pPr lvl="2">
              <a:buFont typeface="Arial" charset="0"/>
              <a:buChar char="•"/>
            </a:pPr>
            <a:r>
              <a:rPr lang="fr-FR"/>
              <a:t>Kant, </a:t>
            </a:r>
            <a:r>
              <a:rPr lang="fr-FR" err="1"/>
              <a:t>Immanuel</a:t>
            </a:r>
            <a:r>
              <a:rPr lang="fr-FR"/>
              <a:t>, </a:t>
            </a:r>
            <a:r>
              <a:rPr lang="fr-FR" i="1"/>
              <a:t>Critique de la raison pure, </a:t>
            </a:r>
            <a:r>
              <a:rPr lang="fr-FR"/>
              <a:t>trad. Jacques </a:t>
            </a:r>
            <a:r>
              <a:rPr lang="fr-FR" err="1"/>
              <a:t>Auxenfants</a:t>
            </a:r>
            <a:r>
              <a:rPr lang="fr-FR"/>
              <a:t> 2019, B 37.</a:t>
            </a:r>
          </a:p>
        </p:txBody>
      </p:sp>
      <p:sp>
        <p:nvSpPr>
          <p:cNvPr id="4" name="Espace réservé du pied de page 3">
            <a:extLst>
              <a:ext uri="{FF2B5EF4-FFF2-40B4-BE49-F238E27FC236}">
                <a16:creationId xmlns:a16="http://schemas.microsoft.com/office/drawing/2014/main" xmlns="" id="{86BCE570-8648-BFA4-B2B1-FDE78A1D99F8}"/>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56660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dirty="0"/>
              <a:t>1. L’</a:t>
            </a:r>
            <a:r>
              <a:rPr lang="fr-FR" sz="4000" dirty="0" err="1"/>
              <a:t>esth</a:t>
            </a:r>
            <a:r>
              <a:rPr lang="de-DE" sz="4000" dirty="0" err="1"/>
              <a:t>étique</a:t>
            </a:r>
            <a:r>
              <a:rPr lang="de-DE" sz="4000" dirty="0"/>
              <a:t> </a:t>
            </a:r>
            <a:r>
              <a:rPr lang="de-DE" sz="4000" dirty="0" err="1"/>
              <a:t>transcendentale</a:t>
            </a:r>
            <a:r>
              <a:rPr lang="de-DE" sz="4000" dirty="0"/>
              <a:t> </a:t>
            </a:r>
            <a:br>
              <a:rPr lang="de-DE" sz="4000" dirty="0"/>
            </a:br>
            <a:r>
              <a:rPr lang="de-DE" sz="4000" dirty="0"/>
              <a:t>(de l</a:t>
            </a:r>
            <a:r>
              <a:rPr lang="fr-FR" sz="4000" dirty="0"/>
              <a:t>’</a:t>
            </a:r>
            <a:r>
              <a:rPr lang="de-DE" sz="4000" dirty="0" err="1"/>
              <a:t>antiquité</a:t>
            </a:r>
            <a:r>
              <a:rPr lang="de-DE" sz="4000" dirty="0"/>
              <a:t> à Freud en </a:t>
            </a:r>
            <a:r>
              <a:rPr lang="de-DE" sz="4000" dirty="0" err="1"/>
              <a:t>passant</a:t>
            </a:r>
            <a:r>
              <a:rPr lang="de-DE" sz="4000" dirty="0"/>
              <a:t> par Kant)</a:t>
            </a:r>
            <a:endParaRPr lang="fr-FR" sz="4000" dirty="0"/>
          </a:p>
        </p:txBody>
      </p:sp>
      <p:sp>
        <p:nvSpPr>
          <p:cNvPr id="3" name="Inhaltsplatzhalter 2"/>
          <p:cNvSpPr>
            <a:spLocks noGrp="1"/>
          </p:cNvSpPr>
          <p:nvPr>
            <p:ph idx="1"/>
          </p:nvPr>
        </p:nvSpPr>
        <p:spPr>
          <a:xfrm>
            <a:off x="6564572" y="1922245"/>
            <a:ext cx="4352499" cy="4351338"/>
          </a:xfrm>
        </p:spPr>
        <p:txBody>
          <a:bodyPr/>
          <a:lstStyle/>
          <a:p>
            <a:r>
              <a:rPr lang="fr-FR"/>
              <a:t>Exclusion interne du sujet </a:t>
            </a:r>
          </a:p>
          <a:p>
            <a:endParaRPr lang="fr-FR"/>
          </a:p>
          <a:p>
            <a:endParaRPr lang="fr-FR"/>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58" y="1557034"/>
            <a:ext cx="4861338" cy="5351557"/>
          </a:xfrm>
          <a:prstGeom prst="rect">
            <a:avLst/>
          </a:prstGeom>
        </p:spPr>
      </p:pic>
      <p:sp>
        <p:nvSpPr>
          <p:cNvPr id="5" name="Textfeld 4"/>
          <p:cNvSpPr txBox="1"/>
          <p:nvPr/>
        </p:nvSpPr>
        <p:spPr>
          <a:xfrm>
            <a:off x="6550487" y="5627252"/>
            <a:ext cx="4803313" cy="646331"/>
          </a:xfrm>
          <a:prstGeom prst="rect">
            <a:avLst/>
          </a:prstGeom>
          <a:noFill/>
        </p:spPr>
        <p:txBody>
          <a:bodyPr wrap="square" rtlCol="0">
            <a:spAutoFit/>
          </a:bodyPr>
          <a:lstStyle/>
          <a:p>
            <a:r>
              <a:rPr lang="fr-FR"/>
              <a:t>Image  : Deleuze, Gilles et Guattari, F</a:t>
            </a:r>
            <a:r>
              <a:rPr lang="de-DE" err="1"/>
              <a:t>élix</a:t>
            </a:r>
            <a:r>
              <a:rPr lang="de-DE"/>
              <a:t>, </a:t>
            </a:r>
            <a:r>
              <a:rPr lang="de-DE" i="1" err="1"/>
              <a:t>Qu‘est-ce</a:t>
            </a:r>
            <a:r>
              <a:rPr lang="de-DE" i="1"/>
              <a:t> </a:t>
            </a:r>
            <a:r>
              <a:rPr lang="de-DE" i="1" err="1"/>
              <a:t>que</a:t>
            </a:r>
            <a:r>
              <a:rPr lang="de-DE" i="1"/>
              <a:t> la </a:t>
            </a:r>
            <a:r>
              <a:rPr lang="de-DE" i="1" err="1"/>
              <a:t>philosophie</a:t>
            </a:r>
            <a:r>
              <a:rPr lang="de-DE" i="1"/>
              <a:t> ?, </a:t>
            </a:r>
            <a:r>
              <a:rPr lang="de-DE"/>
              <a:t>p. 58.</a:t>
            </a:r>
            <a:endParaRPr lang="fr-FR"/>
          </a:p>
        </p:txBody>
      </p:sp>
      <p:sp>
        <p:nvSpPr>
          <p:cNvPr id="6" name="Espace réservé du pied de page 5">
            <a:extLst>
              <a:ext uri="{FF2B5EF4-FFF2-40B4-BE49-F238E27FC236}">
                <a16:creationId xmlns:a16="http://schemas.microsoft.com/office/drawing/2014/main" xmlns="" id="{E2FB9A1D-A0AA-37FC-C4C9-3310C993919C}"/>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27189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fr-FR" sz="4000"/>
          </a:p>
        </p:txBody>
      </p:sp>
      <p:sp>
        <p:nvSpPr>
          <p:cNvPr id="3" name="Inhaltsplatzhalter 2"/>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a:t>Freud</a:t>
            </a:r>
          </a:p>
          <a:p>
            <a:pPr marL="0" marR="0" lvl="0" indent="0" defTabSz="914400" eaLnBrk="1" fontAlgn="auto" latinLnBrk="0" hangingPunct="1">
              <a:lnSpc>
                <a:spcPct val="100000"/>
              </a:lnSpc>
              <a:spcBef>
                <a:spcPts val="0"/>
              </a:spcBef>
              <a:spcAft>
                <a:spcPts val="0"/>
              </a:spcAft>
              <a:buClrTx/>
              <a:buSzTx/>
              <a:buFontTx/>
              <a:buNone/>
              <a:tabLst/>
              <a:defRPr/>
            </a:pPr>
            <a:endParaRPr lang="fr-FR" b="1"/>
          </a:p>
          <a:p>
            <a:pPr marL="0" indent="0">
              <a:lnSpc>
                <a:spcPct val="150000"/>
              </a:lnSpc>
              <a:buNone/>
            </a:pPr>
            <a:r>
              <a:rPr lang="fr-FR" sz="3400"/>
              <a:t>« </a:t>
            </a:r>
            <a:r>
              <a:rPr lang="de-DE" sz="3400"/>
              <a:t> Au </a:t>
            </a:r>
            <a:r>
              <a:rPr lang="de-DE" sz="3400" err="1"/>
              <a:t>moyen</a:t>
            </a:r>
            <a:r>
              <a:rPr lang="de-DE" sz="3400"/>
              <a:t> du </a:t>
            </a:r>
            <a:r>
              <a:rPr lang="de-DE" sz="3400" err="1"/>
              <a:t>symbole</a:t>
            </a:r>
            <a:r>
              <a:rPr lang="de-DE" sz="3400"/>
              <a:t> de </a:t>
            </a:r>
            <a:r>
              <a:rPr lang="de-DE" sz="3400" err="1"/>
              <a:t>négation</a:t>
            </a:r>
            <a:r>
              <a:rPr lang="de-DE" sz="3400"/>
              <a:t>, le </a:t>
            </a:r>
            <a:r>
              <a:rPr lang="de-DE" sz="3400" err="1"/>
              <a:t>penser</a:t>
            </a:r>
            <a:r>
              <a:rPr lang="de-DE" sz="3400"/>
              <a:t> se </a:t>
            </a:r>
            <a:r>
              <a:rPr lang="de-DE" sz="3400" err="1"/>
              <a:t>libère</a:t>
            </a:r>
            <a:r>
              <a:rPr lang="de-DE" sz="3400"/>
              <a:t> des </a:t>
            </a:r>
            <a:r>
              <a:rPr lang="de-DE" sz="3400" err="1"/>
              <a:t>limitations</a:t>
            </a:r>
            <a:r>
              <a:rPr lang="de-DE" sz="3400"/>
              <a:t> du </a:t>
            </a:r>
            <a:r>
              <a:rPr lang="de-DE" sz="3400" err="1"/>
              <a:t>refoulement</a:t>
            </a:r>
            <a:r>
              <a:rPr lang="de-DE" sz="3400"/>
              <a:t> (...) </a:t>
            </a:r>
            <a:r>
              <a:rPr lang="de-DE" sz="3400" err="1"/>
              <a:t>Exprimé</a:t>
            </a:r>
            <a:r>
              <a:rPr lang="de-DE" sz="3400"/>
              <a:t> </a:t>
            </a:r>
            <a:r>
              <a:rPr lang="de-DE" sz="3400" err="1"/>
              <a:t>dans</a:t>
            </a:r>
            <a:r>
              <a:rPr lang="de-DE" sz="3400"/>
              <a:t> le </a:t>
            </a:r>
            <a:r>
              <a:rPr lang="de-DE" sz="3400" err="1"/>
              <a:t>langage</a:t>
            </a:r>
            <a:r>
              <a:rPr lang="de-DE" sz="3400"/>
              <a:t> des plus </a:t>
            </a:r>
            <a:r>
              <a:rPr lang="de-DE" sz="3400" err="1"/>
              <a:t>anciennes</a:t>
            </a:r>
            <a:r>
              <a:rPr lang="de-DE" sz="3400"/>
              <a:t> </a:t>
            </a:r>
            <a:r>
              <a:rPr lang="de-DE" sz="3400" err="1"/>
              <a:t>motions</a:t>
            </a:r>
            <a:r>
              <a:rPr lang="de-DE" sz="3400"/>
              <a:t> </a:t>
            </a:r>
            <a:r>
              <a:rPr lang="de-DE" sz="3400" err="1"/>
              <a:t>pulsionnelles</a:t>
            </a:r>
            <a:r>
              <a:rPr lang="de-DE" sz="3400"/>
              <a:t> orales : </a:t>
            </a:r>
            <a:r>
              <a:rPr lang="de-DE" sz="3400" err="1"/>
              <a:t>cela</a:t>
            </a:r>
            <a:r>
              <a:rPr lang="de-DE" sz="3400"/>
              <a:t>, je </a:t>
            </a:r>
            <a:r>
              <a:rPr lang="de-DE" sz="3400" err="1"/>
              <a:t>veux</a:t>
            </a:r>
            <a:r>
              <a:rPr lang="de-DE" sz="3400"/>
              <a:t> le </a:t>
            </a:r>
            <a:r>
              <a:rPr lang="de-DE" sz="3400" err="1"/>
              <a:t>manger</a:t>
            </a:r>
            <a:r>
              <a:rPr lang="de-DE" sz="3400"/>
              <a:t> </a:t>
            </a:r>
            <a:r>
              <a:rPr lang="de-DE" sz="3400" err="1"/>
              <a:t>ou</a:t>
            </a:r>
            <a:r>
              <a:rPr lang="de-DE" sz="3400"/>
              <a:t> je </a:t>
            </a:r>
            <a:r>
              <a:rPr lang="de-DE" sz="3400" err="1"/>
              <a:t>veux</a:t>
            </a:r>
            <a:r>
              <a:rPr lang="de-DE" sz="3400"/>
              <a:t> le </a:t>
            </a:r>
            <a:r>
              <a:rPr lang="de-DE" sz="3400" err="1"/>
              <a:t>cracher</a:t>
            </a:r>
            <a:r>
              <a:rPr lang="de-DE" sz="3400"/>
              <a:t>, et en </a:t>
            </a:r>
            <a:r>
              <a:rPr lang="de-DE" sz="3400" err="1"/>
              <a:t>poursuivant</a:t>
            </a:r>
            <a:r>
              <a:rPr lang="de-DE" sz="3400"/>
              <a:t> la </a:t>
            </a:r>
            <a:r>
              <a:rPr lang="de-DE" sz="3400" err="1"/>
              <a:t>transposition</a:t>
            </a:r>
            <a:r>
              <a:rPr lang="de-DE" sz="3400"/>
              <a:t> : </a:t>
            </a:r>
            <a:r>
              <a:rPr lang="de-DE" sz="3400" err="1"/>
              <a:t>cela</a:t>
            </a:r>
            <a:r>
              <a:rPr lang="de-DE" sz="3400"/>
              <a:t>, je </a:t>
            </a:r>
            <a:r>
              <a:rPr lang="de-DE" sz="3400" err="1"/>
              <a:t>veux</a:t>
            </a:r>
            <a:r>
              <a:rPr lang="de-DE" sz="3400"/>
              <a:t> </a:t>
            </a:r>
            <a:r>
              <a:rPr lang="de-DE" sz="3400" err="1"/>
              <a:t>l'introduire</a:t>
            </a:r>
            <a:r>
              <a:rPr lang="de-DE" sz="3400"/>
              <a:t> en </a:t>
            </a:r>
            <a:r>
              <a:rPr lang="de-DE" sz="3400" err="1"/>
              <a:t>moi</a:t>
            </a:r>
            <a:r>
              <a:rPr lang="de-DE" sz="3400"/>
              <a:t>, et </a:t>
            </a:r>
            <a:r>
              <a:rPr lang="de-DE" sz="3400" err="1"/>
              <a:t>cela</a:t>
            </a:r>
            <a:r>
              <a:rPr lang="de-DE" sz="3400"/>
              <a:t>, je </a:t>
            </a:r>
            <a:r>
              <a:rPr lang="de-DE" sz="3400" err="1"/>
              <a:t>veux</a:t>
            </a:r>
            <a:r>
              <a:rPr lang="de-DE" sz="3400"/>
              <a:t> </a:t>
            </a:r>
            <a:r>
              <a:rPr lang="de-DE" sz="3400" err="1"/>
              <a:t>l'exclure</a:t>
            </a:r>
            <a:r>
              <a:rPr lang="de-DE" sz="3400"/>
              <a:t> de </a:t>
            </a:r>
            <a:r>
              <a:rPr lang="de-DE" sz="3400" err="1"/>
              <a:t>moi</a:t>
            </a:r>
            <a:r>
              <a:rPr lang="de-DE" sz="3400"/>
              <a:t>. </a:t>
            </a:r>
            <a:r>
              <a:rPr lang="de-DE" sz="3400" err="1"/>
              <a:t>Donc</a:t>
            </a:r>
            <a:r>
              <a:rPr lang="de-DE" sz="3400"/>
              <a:t> : </a:t>
            </a:r>
            <a:r>
              <a:rPr lang="de-DE" sz="3400" err="1"/>
              <a:t>il</a:t>
            </a:r>
            <a:r>
              <a:rPr lang="de-DE" sz="3400"/>
              <a:t> </a:t>
            </a:r>
            <a:r>
              <a:rPr lang="de-DE" sz="3400" err="1"/>
              <a:t>faut</a:t>
            </a:r>
            <a:r>
              <a:rPr lang="de-DE" sz="3400"/>
              <a:t> </a:t>
            </a:r>
            <a:r>
              <a:rPr lang="de-DE" sz="3400" err="1"/>
              <a:t>que</a:t>
            </a:r>
            <a:r>
              <a:rPr lang="de-DE" sz="3400"/>
              <a:t> </a:t>
            </a:r>
            <a:r>
              <a:rPr lang="de-DE" sz="3400" err="1"/>
              <a:t>ce</a:t>
            </a:r>
            <a:r>
              <a:rPr lang="de-DE" sz="3400"/>
              <a:t> </a:t>
            </a:r>
            <a:r>
              <a:rPr lang="de-DE" sz="3400" err="1"/>
              <a:t>soit</a:t>
            </a:r>
            <a:r>
              <a:rPr lang="de-DE" sz="3400"/>
              <a:t> en </a:t>
            </a:r>
            <a:r>
              <a:rPr lang="de-DE" sz="3400" err="1"/>
              <a:t>moi</a:t>
            </a:r>
            <a:r>
              <a:rPr lang="de-DE" sz="3400"/>
              <a:t> </a:t>
            </a:r>
            <a:r>
              <a:rPr lang="de-DE" sz="3400" err="1"/>
              <a:t>ou</a:t>
            </a:r>
            <a:r>
              <a:rPr lang="de-DE" sz="3400"/>
              <a:t> </a:t>
            </a:r>
            <a:r>
              <a:rPr lang="de-DE" sz="3400" err="1"/>
              <a:t>hors</a:t>
            </a:r>
            <a:r>
              <a:rPr lang="de-DE" sz="3400"/>
              <a:t> de </a:t>
            </a:r>
            <a:r>
              <a:rPr lang="de-DE" sz="3400" err="1"/>
              <a:t>moi</a:t>
            </a:r>
            <a:r>
              <a:rPr lang="de-DE" sz="3400"/>
              <a:t>. » </a:t>
            </a:r>
          </a:p>
          <a:p>
            <a:pPr marL="1371600" lvl="3" indent="0">
              <a:lnSpc>
                <a:spcPct val="150000"/>
              </a:lnSpc>
              <a:buNone/>
            </a:pPr>
            <a:r>
              <a:rPr lang="de-DE" sz="2900"/>
              <a:t>Freud, Sigmund, « La </a:t>
            </a:r>
            <a:r>
              <a:rPr lang="de-DE" sz="2900" err="1"/>
              <a:t>Dénégation</a:t>
            </a:r>
            <a:r>
              <a:rPr lang="de-DE" sz="2900"/>
              <a:t> »</a:t>
            </a:r>
            <a:endParaRPr lang="fr-FR" sz="2900"/>
          </a:p>
        </p:txBody>
      </p:sp>
      <p:sp>
        <p:nvSpPr>
          <p:cNvPr id="4" name="Espace réservé du pied de page 3">
            <a:extLst>
              <a:ext uri="{FF2B5EF4-FFF2-40B4-BE49-F238E27FC236}">
                <a16:creationId xmlns:a16="http://schemas.microsoft.com/office/drawing/2014/main" xmlns="" id="{36435E24-A4AC-C928-725B-CFC5D1116F5A}"/>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58104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fr-FR" sz="4000"/>
          </a:p>
        </p:txBody>
      </p:sp>
      <p:sp>
        <p:nvSpPr>
          <p:cNvPr id="3" name="Inhaltsplatzhalter 2"/>
          <p:cNvSpPr>
            <a:spLocks noGrp="1"/>
          </p:cNvSpPr>
          <p:nvPr>
            <p:ph idx="1"/>
          </p:nvPr>
        </p:nvSpPr>
        <p:spPr/>
        <p:txBody>
          <a:bodyPr>
            <a:normAutofit fontScale="92500" lnSpcReduction="20000"/>
          </a:bodyPr>
          <a:lstStyle/>
          <a:p>
            <a:pPr marL="0" indent="0">
              <a:buNone/>
            </a:pPr>
            <a:r>
              <a:rPr lang="fr-FR" b="1"/>
              <a:t>Freud</a:t>
            </a:r>
          </a:p>
          <a:p>
            <a:pPr marL="0" indent="0">
              <a:buNone/>
            </a:pPr>
            <a:endParaRPr lang="fr-FR" b="1"/>
          </a:p>
          <a:p>
            <a:pPr marL="0" indent="0">
              <a:lnSpc>
                <a:spcPct val="150000"/>
              </a:lnSpc>
              <a:buNone/>
            </a:pPr>
            <a:r>
              <a:rPr lang="fr-FR"/>
              <a:t>« </a:t>
            </a:r>
            <a:r>
              <a:rPr lang="de-DE"/>
              <a:t>[</a:t>
            </a:r>
            <a:r>
              <a:rPr lang="fr-FR"/>
              <a:t>Conception de l’espace serait</a:t>
            </a:r>
            <a:r>
              <a:rPr lang="de-DE"/>
              <a:t>] la </a:t>
            </a:r>
            <a:r>
              <a:rPr lang="de-DE" err="1"/>
              <a:t>projection</a:t>
            </a:r>
            <a:r>
              <a:rPr lang="de-DE"/>
              <a:t> de </a:t>
            </a:r>
            <a:r>
              <a:rPr lang="de-DE" err="1"/>
              <a:t>l‘étendue</a:t>
            </a:r>
            <a:r>
              <a:rPr lang="de-DE"/>
              <a:t> de </a:t>
            </a:r>
            <a:r>
              <a:rPr lang="de-DE" err="1"/>
              <a:t>l‘appareil</a:t>
            </a:r>
            <a:r>
              <a:rPr lang="de-DE"/>
              <a:t> </a:t>
            </a:r>
            <a:r>
              <a:rPr lang="de-DE" err="1"/>
              <a:t>psychique</a:t>
            </a:r>
            <a:r>
              <a:rPr lang="de-DE"/>
              <a:t>. </a:t>
            </a:r>
            <a:r>
              <a:rPr lang="de-DE" err="1"/>
              <a:t>Aucune</a:t>
            </a:r>
            <a:r>
              <a:rPr lang="de-DE"/>
              <a:t> </a:t>
            </a:r>
            <a:r>
              <a:rPr lang="de-DE" err="1"/>
              <a:t>autre</a:t>
            </a:r>
            <a:r>
              <a:rPr lang="de-DE"/>
              <a:t> </a:t>
            </a:r>
            <a:r>
              <a:rPr lang="de-DE" err="1"/>
              <a:t>déduction</a:t>
            </a:r>
            <a:r>
              <a:rPr lang="de-DE"/>
              <a:t> </a:t>
            </a:r>
            <a:r>
              <a:rPr lang="de-DE" err="1"/>
              <a:t>n‘est</a:t>
            </a:r>
            <a:r>
              <a:rPr lang="de-DE"/>
              <a:t> </a:t>
            </a:r>
            <a:r>
              <a:rPr lang="de-DE" err="1"/>
              <a:t>vraisemblable</a:t>
            </a:r>
            <a:r>
              <a:rPr lang="de-DE"/>
              <a:t>. Au </a:t>
            </a:r>
            <a:r>
              <a:rPr lang="de-DE" err="1"/>
              <a:t>lieu</a:t>
            </a:r>
            <a:r>
              <a:rPr lang="de-DE"/>
              <a:t> du a priori </a:t>
            </a:r>
            <a:r>
              <a:rPr lang="de-DE" err="1"/>
              <a:t>kantien</a:t>
            </a:r>
            <a:r>
              <a:rPr lang="de-DE"/>
              <a:t>, [les] </a:t>
            </a:r>
            <a:r>
              <a:rPr lang="de-DE" err="1"/>
              <a:t>conditions</a:t>
            </a:r>
            <a:r>
              <a:rPr lang="de-DE"/>
              <a:t> de </a:t>
            </a:r>
            <a:r>
              <a:rPr lang="de-DE" err="1"/>
              <a:t>notre</a:t>
            </a:r>
            <a:r>
              <a:rPr lang="de-DE"/>
              <a:t> </a:t>
            </a:r>
            <a:r>
              <a:rPr lang="de-DE" err="1"/>
              <a:t>appareil</a:t>
            </a:r>
            <a:r>
              <a:rPr lang="de-DE"/>
              <a:t> </a:t>
            </a:r>
            <a:r>
              <a:rPr lang="de-DE" err="1"/>
              <a:t>psychique</a:t>
            </a:r>
            <a:r>
              <a:rPr lang="de-DE"/>
              <a:t>. La </a:t>
            </a:r>
            <a:r>
              <a:rPr lang="de-DE" err="1"/>
              <a:t>psyché</a:t>
            </a:r>
            <a:r>
              <a:rPr lang="de-DE"/>
              <a:t> est </a:t>
            </a:r>
            <a:r>
              <a:rPr lang="de-DE" err="1"/>
              <a:t>étendue</a:t>
            </a:r>
            <a:r>
              <a:rPr lang="de-DE"/>
              <a:t>, [</a:t>
            </a:r>
            <a:r>
              <a:rPr lang="de-DE" err="1"/>
              <a:t>mais</a:t>
            </a:r>
            <a:r>
              <a:rPr lang="de-DE"/>
              <a:t> </a:t>
            </a:r>
            <a:r>
              <a:rPr lang="de-DE" err="1"/>
              <a:t>elle</a:t>
            </a:r>
            <a:r>
              <a:rPr lang="de-DE"/>
              <a:t>] </a:t>
            </a:r>
            <a:r>
              <a:rPr lang="de-DE" err="1"/>
              <a:t>n‘en</a:t>
            </a:r>
            <a:r>
              <a:rPr lang="de-DE"/>
              <a:t> </a:t>
            </a:r>
            <a:r>
              <a:rPr lang="de-DE" err="1"/>
              <a:t>sait</a:t>
            </a:r>
            <a:r>
              <a:rPr lang="de-DE"/>
              <a:t> </a:t>
            </a:r>
            <a:r>
              <a:rPr lang="de-DE" err="1"/>
              <a:t>rien</a:t>
            </a:r>
            <a:r>
              <a:rPr lang="de-DE"/>
              <a:t>. » </a:t>
            </a:r>
          </a:p>
          <a:p>
            <a:pPr marL="0" indent="0">
              <a:lnSpc>
                <a:spcPct val="150000"/>
              </a:lnSpc>
              <a:buNone/>
            </a:pPr>
            <a:endParaRPr lang="de-DE"/>
          </a:p>
          <a:p>
            <a:pPr lvl="2">
              <a:buFont typeface="Arial" charset="0"/>
              <a:buChar char="•"/>
            </a:pPr>
            <a:r>
              <a:rPr lang="de-DE"/>
              <a:t>Freud, Sigmund, « </a:t>
            </a:r>
            <a:r>
              <a:rPr lang="de-DE" err="1"/>
              <a:t>Résultats</a:t>
            </a:r>
            <a:r>
              <a:rPr lang="de-DE"/>
              <a:t>, </a:t>
            </a:r>
            <a:r>
              <a:rPr lang="de-DE" err="1"/>
              <a:t>idées</a:t>
            </a:r>
            <a:r>
              <a:rPr lang="de-DE"/>
              <a:t>, </a:t>
            </a:r>
            <a:r>
              <a:rPr lang="de-DE" err="1"/>
              <a:t>problèmes</a:t>
            </a:r>
            <a:r>
              <a:rPr lang="de-DE"/>
              <a:t> » (1938), </a:t>
            </a:r>
            <a:r>
              <a:rPr lang="de-DE" err="1"/>
              <a:t>cité</a:t>
            </a:r>
            <a:r>
              <a:rPr lang="de-DE"/>
              <a:t> </a:t>
            </a:r>
            <a:r>
              <a:rPr lang="de-DE" err="1"/>
              <a:t>dans</a:t>
            </a:r>
            <a:r>
              <a:rPr lang="de-DE"/>
              <a:t> Hasenbalg-</a:t>
            </a:r>
            <a:r>
              <a:rPr lang="de-DE" err="1"/>
              <a:t>Corabianu</a:t>
            </a:r>
            <a:r>
              <a:rPr lang="de-DE"/>
              <a:t>, Virginia, </a:t>
            </a:r>
            <a:r>
              <a:rPr lang="de-DE" i="1"/>
              <a:t>De </a:t>
            </a:r>
            <a:r>
              <a:rPr lang="de-DE" i="1" err="1"/>
              <a:t>Pythagore</a:t>
            </a:r>
            <a:r>
              <a:rPr lang="de-DE" i="1"/>
              <a:t> à Lacan, </a:t>
            </a:r>
            <a:r>
              <a:rPr lang="de-DE" i="1" err="1"/>
              <a:t>une</a:t>
            </a:r>
            <a:r>
              <a:rPr lang="de-DE" i="1"/>
              <a:t> </a:t>
            </a:r>
            <a:r>
              <a:rPr lang="de-DE" i="1" err="1"/>
              <a:t>histoire</a:t>
            </a:r>
            <a:r>
              <a:rPr lang="de-DE" i="1"/>
              <a:t> non </a:t>
            </a:r>
            <a:r>
              <a:rPr lang="de-DE" i="1" err="1"/>
              <a:t>officielle</a:t>
            </a:r>
            <a:r>
              <a:rPr lang="de-DE" i="1"/>
              <a:t> des </a:t>
            </a:r>
            <a:r>
              <a:rPr lang="de-DE" i="1" err="1"/>
              <a:t>mathématiques</a:t>
            </a:r>
            <a:r>
              <a:rPr lang="de-DE" i="1"/>
              <a:t>,</a:t>
            </a:r>
            <a:r>
              <a:rPr lang="de-DE"/>
              <a:t> </a:t>
            </a:r>
            <a:r>
              <a:rPr lang="de-DE" err="1"/>
              <a:t>érès</a:t>
            </a:r>
            <a:r>
              <a:rPr lang="de-DE"/>
              <a:t> 2016, p. 151. </a:t>
            </a:r>
          </a:p>
          <a:p>
            <a:pPr marL="0" indent="0">
              <a:buNone/>
            </a:pPr>
            <a:endParaRPr lang="de-DE"/>
          </a:p>
          <a:p>
            <a:pPr marL="0" indent="0">
              <a:buNone/>
            </a:pPr>
            <a:endParaRPr lang="de-DE"/>
          </a:p>
        </p:txBody>
      </p:sp>
      <p:sp>
        <p:nvSpPr>
          <p:cNvPr id="4" name="Espace réservé du pied de page 3">
            <a:extLst>
              <a:ext uri="{FF2B5EF4-FFF2-40B4-BE49-F238E27FC236}">
                <a16:creationId xmlns:a16="http://schemas.microsoft.com/office/drawing/2014/main" xmlns="" id="{E55C52E4-1A2E-BB04-E121-4F031272270F}"/>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116172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fr-FR" sz="4000"/>
              <a:t>1. L’</a:t>
            </a:r>
            <a:r>
              <a:rPr lang="fr-FR" sz="4000" err="1"/>
              <a:t>esth</a:t>
            </a:r>
            <a:r>
              <a:rPr lang="de-DE" sz="4000" err="1"/>
              <a:t>étique</a:t>
            </a:r>
            <a:r>
              <a:rPr lang="de-DE" sz="4000"/>
              <a:t> </a:t>
            </a:r>
            <a:r>
              <a:rPr lang="de-DE" sz="4000" err="1"/>
              <a:t>transcendentale</a:t>
            </a:r>
            <a:r>
              <a:rPr lang="de-DE" sz="4000"/>
              <a:t> et le </a:t>
            </a:r>
            <a:r>
              <a:rPr lang="de-DE" sz="4000" err="1"/>
              <a:t>sujet</a:t>
            </a:r>
            <a:r>
              <a:rPr lang="de-DE" sz="4000"/>
              <a:t> </a:t>
            </a:r>
            <a:r>
              <a:rPr lang="de-DE" sz="4000" err="1"/>
              <a:t>divisé</a:t>
            </a:r>
            <a:endParaRPr lang="fr-FR" sz="4000"/>
          </a:p>
        </p:txBody>
      </p:sp>
      <p:sp>
        <p:nvSpPr>
          <p:cNvPr id="3" name="Inhaltsplatzhalter 2"/>
          <p:cNvSpPr>
            <a:spLocks noGrp="1"/>
          </p:cNvSpPr>
          <p:nvPr>
            <p:ph idx="1"/>
          </p:nvPr>
        </p:nvSpPr>
        <p:spPr/>
        <p:txBody>
          <a:bodyPr/>
          <a:lstStyle/>
          <a:p>
            <a:pPr marL="0" indent="0">
              <a:lnSpc>
                <a:spcPct val="150000"/>
              </a:lnSpc>
              <a:buNone/>
            </a:pPr>
            <a:r>
              <a:rPr lang="fr-FR"/>
              <a:t>  </a:t>
            </a:r>
            <a:r>
              <a:rPr lang="fr-FR" sz="3200"/>
              <a:t>« L’</a:t>
            </a:r>
            <a:r>
              <a:rPr lang="fr-FR" sz="3200" err="1"/>
              <a:t>interpr</a:t>
            </a:r>
            <a:r>
              <a:rPr lang="de-DE" sz="3200" err="1"/>
              <a:t>étation</a:t>
            </a:r>
            <a:r>
              <a:rPr lang="de-DE" sz="3200"/>
              <a:t>, </a:t>
            </a:r>
            <a:r>
              <a:rPr lang="de-DE" sz="3200" err="1"/>
              <a:t>pour</a:t>
            </a:r>
            <a:r>
              <a:rPr lang="de-DE" sz="3200"/>
              <a:t> </a:t>
            </a:r>
            <a:r>
              <a:rPr lang="de-DE" sz="3200" err="1"/>
              <a:t>déchifrer</a:t>
            </a:r>
            <a:r>
              <a:rPr lang="de-DE" sz="3200"/>
              <a:t> la </a:t>
            </a:r>
            <a:r>
              <a:rPr lang="de-DE" sz="3200" err="1"/>
              <a:t>diachronie</a:t>
            </a:r>
            <a:r>
              <a:rPr lang="de-DE" sz="3200"/>
              <a:t> des </a:t>
            </a:r>
            <a:r>
              <a:rPr lang="de-DE" sz="3200" err="1"/>
              <a:t>répétitions</a:t>
            </a:r>
            <a:r>
              <a:rPr lang="de-DE" sz="3200"/>
              <a:t> </a:t>
            </a:r>
            <a:r>
              <a:rPr lang="de-DE" sz="3200" err="1"/>
              <a:t>inconscientes</a:t>
            </a:r>
            <a:r>
              <a:rPr lang="de-DE" sz="3200"/>
              <a:t>, </a:t>
            </a:r>
            <a:r>
              <a:rPr lang="de-DE" sz="3200" err="1"/>
              <a:t>doit</a:t>
            </a:r>
            <a:r>
              <a:rPr lang="de-DE" sz="3200"/>
              <a:t> </a:t>
            </a:r>
            <a:r>
              <a:rPr lang="de-DE" sz="3200" err="1"/>
              <a:t>introduire</a:t>
            </a:r>
            <a:r>
              <a:rPr lang="de-DE" sz="3200"/>
              <a:t> </a:t>
            </a:r>
            <a:r>
              <a:rPr lang="de-DE" sz="3200" err="1"/>
              <a:t>dans</a:t>
            </a:r>
            <a:r>
              <a:rPr lang="de-DE" sz="3200"/>
              <a:t> la </a:t>
            </a:r>
            <a:r>
              <a:rPr lang="de-DE" sz="3200" err="1"/>
              <a:t>synchronie</a:t>
            </a:r>
            <a:r>
              <a:rPr lang="de-DE" sz="3200"/>
              <a:t> des </a:t>
            </a:r>
            <a:r>
              <a:rPr lang="de-DE" sz="3200" err="1"/>
              <a:t>signifiants</a:t>
            </a:r>
            <a:r>
              <a:rPr lang="de-DE" sz="3200"/>
              <a:t> </a:t>
            </a:r>
            <a:r>
              <a:rPr lang="de-DE" sz="3200" err="1"/>
              <a:t>qui</a:t>
            </a:r>
            <a:r>
              <a:rPr lang="de-DE" sz="3200"/>
              <a:t> </a:t>
            </a:r>
            <a:r>
              <a:rPr lang="de-DE" sz="3200" err="1"/>
              <a:t>s‘y</a:t>
            </a:r>
            <a:r>
              <a:rPr lang="de-DE" sz="3200"/>
              <a:t> </a:t>
            </a:r>
            <a:r>
              <a:rPr lang="de-DE" sz="3200" err="1"/>
              <a:t>composent</a:t>
            </a:r>
            <a:r>
              <a:rPr lang="de-DE" sz="3200"/>
              <a:t>, </a:t>
            </a:r>
            <a:r>
              <a:rPr lang="de-DE" sz="3200" err="1"/>
              <a:t>quelque</a:t>
            </a:r>
            <a:r>
              <a:rPr lang="de-DE" sz="3200"/>
              <a:t> </a:t>
            </a:r>
            <a:r>
              <a:rPr lang="de-DE" sz="3200" err="1"/>
              <a:t>chose</a:t>
            </a:r>
            <a:r>
              <a:rPr lang="de-DE" sz="3200"/>
              <a:t> </a:t>
            </a:r>
            <a:r>
              <a:rPr lang="de-DE" sz="3200" err="1"/>
              <a:t>qui</a:t>
            </a:r>
            <a:r>
              <a:rPr lang="de-DE" sz="3200"/>
              <a:t> </a:t>
            </a:r>
            <a:r>
              <a:rPr lang="de-DE" sz="3200" err="1"/>
              <a:t>soudain</a:t>
            </a:r>
            <a:r>
              <a:rPr lang="de-DE" sz="3200"/>
              <a:t> </a:t>
            </a:r>
            <a:r>
              <a:rPr lang="de-DE" sz="3200" err="1"/>
              <a:t>rende</a:t>
            </a:r>
            <a:r>
              <a:rPr lang="de-DE" sz="3200"/>
              <a:t> la </a:t>
            </a:r>
            <a:r>
              <a:rPr lang="de-DE" sz="3200" err="1"/>
              <a:t>traduction</a:t>
            </a:r>
            <a:r>
              <a:rPr lang="de-DE" sz="3200"/>
              <a:t> </a:t>
            </a:r>
            <a:r>
              <a:rPr lang="de-DE" sz="3200" err="1"/>
              <a:t>possible</a:t>
            </a:r>
            <a:r>
              <a:rPr lang="de-DE" sz="3200"/>
              <a:t>. »</a:t>
            </a:r>
          </a:p>
          <a:p>
            <a:pPr marL="1371600" lvl="3" indent="0">
              <a:lnSpc>
                <a:spcPct val="150000"/>
              </a:lnSpc>
              <a:buNone/>
            </a:pPr>
            <a:r>
              <a:rPr lang="de-DE"/>
              <a:t>Lacan, Jacques, « La </a:t>
            </a:r>
            <a:r>
              <a:rPr lang="de-DE" err="1"/>
              <a:t>direction</a:t>
            </a:r>
            <a:r>
              <a:rPr lang="de-DE"/>
              <a:t> de la </a:t>
            </a:r>
            <a:r>
              <a:rPr lang="de-DE" err="1"/>
              <a:t>cure</a:t>
            </a:r>
            <a:r>
              <a:rPr lang="de-DE"/>
              <a:t> » </a:t>
            </a:r>
            <a:r>
              <a:rPr lang="de-DE" err="1"/>
              <a:t>dans</a:t>
            </a:r>
            <a:r>
              <a:rPr lang="de-DE"/>
              <a:t> </a:t>
            </a:r>
            <a:r>
              <a:rPr lang="de-DE" i="1" err="1"/>
              <a:t>Écrits</a:t>
            </a:r>
            <a:r>
              <a:rPr lang="de-DE" i="1"/>
              <a:t> </a:t>
            </a:r>
            <a:r>
              <a:rPr lang="de-DE"/>
              <a:t>I, p. 71. </a:t>
            </a:r>
            <a:endParaRPr lang="fr-FR"/>
          </a:p>
        </p:txBody>
      </p:sp>
      <p:sp>
        <p:nvSpPr>
          <p:cNvPr id="4" name="Espace réservé du pied de page 3">
            <a:extLst>
              <a:ext uri="{FF2B5EF4-FFF2-40B4-BE49-F238E27FC236}">
                <a16:creationId xmlns:a16="http://schemas.microsoft.com/office/drawing/2014/main" xmlns="" id="{31B3131E-ED23-E6C3-6C8D-5B6763245561}"/>
              </a:ext>
            </a:extLst>
          </p:cNvPr>
          <p:cNvSpPr>
            <a:spLocks noGrp="1"/>
          </p:cNvSpPr>
          <p:nvPr>
            <p:ph type="ftr" sz="quarter" idx="11"/>
          </p:nvPr>
        </p:nvSpPr>
        <p:spPr/>
        <p:txBody>
          <a:bodyPr/>
          <a:lstStyle/>
          <a:p>
            <a:r>
              <a:rPr lang="fr-FR"/>
              <a:t>J. Fisher - Un peu de topologie</a:t>
            </a:r>
          </a:p>
        </p:txBody>
      </p:sp>
    </p:spTree>
    <p:extLst>
      <p:ext uri="{BB962C8B-B14F-4D97-AF65-F5344CB8AC3E}">
        <p14:creationId xmlns:p14="http://schemas.microsoft.com/office/powerpoint/2010/main" val="77894568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634</Words>
  <Application>Microsoft Macintosh PowerPoint</Application>
  <PresentationFormat>Breitbild</PresentationFormat>
  <Paragraphs>153</Paragraphs>
  <Slides>26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Cambria Math</vt:lpstr>
      <vt:lpstr>Mangal</vt:lpstr>
      <vt:lpstr>Wingdings</vt:lpstr>
      <vt:lpstr>Office-Design</vt:lpstr>
      <vt:lpstr>Un peu de topologie</vt:lpstr>
      <vt:lpstr>Structure de l’exposé </vt:lpstr>
      <vt:lpstr>1. L’esthétique transcendentale et le sujet divisé</vt:lpstr>
      <vt:lpstr>1. L’esthétique transcendentale et le sujet divisé</vt:lpstr>
      <vt:lpstr>1. L’esthétique transcendentale et le sujet divisé</vt:lpstr>
      <vt:lpstr>1. L’esthétique transcendentale  (de l’antiquité à Freud en passant par Kant)</vt:lpstr>
      <vt:lpstr>1. L’esthétique transcendentale et le sujet divisé</vt:lpstr>
      <vt:lpstr>1. L’esthétique transcendentale et le sujet divisé</vt:lpstr>
      <vt:lpstr>1. L’esthétique transcendentale et le sujet divisé</vt:lpstr>
      <vt:lpstr>1. L’esthétique transcendentale et le sujet divisé</vt:lpstr>
      <vt:lpstr>2. Pourquoi la topologie ?</vt:lpstr>
      <vt:lpstr>2. Pourquoi la topologie ?</vt:lpstr>
      <vt:lpstr>2. Pourquoi la topologie ?</vt:lpstr>
      <vt:lpstr>2. Pourquoi la topologie ?</vt:lpstr>
      <vt:lpstr>2. Pourquoi la topologie ?</vt:lpstr>
      <vt:lpstr>2. Pourquoi la topologie ?</vt:lpstr>
      <vt:lpstr>2. Pourquoi la topologie ?</vt:lpstr>
      <vt:lpstr>3. Pratiquer la coupure : la topologie de Lacan</vt:lpstr>
      <vt:lpstr>3. Pratiquer la coupure : la topologie de Lacan</vt:lpstr>
      <vt:lpstr>3. Pratiquer la coupure : la topologie de Lacan</vt:lpstr>
      <vt:lpstr>3. Pratiquer la coupure : la topologie de Lacan</vt:lpstr>
      <vt:lpstr>PowerPoint-Präsentation</vt:lpstr>
      <vt:lpstr>3. Pratiquer la coupure : la topologie de Lacan</vt:lpstr>
      <vt:lpstr>3. Pratiquer la coupure : la topologie de Lacan</vt:lpstr>
      <vt:lpstr>3. Pratiquer la coupure : la topologie de Lacan</vt:lpstr>
      <vt:lpstr>PowerPoint-Präsentation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peu de topologie</dc:title>
  <dc:creator>Microsoft Office-Anwender</dc:creator>
  <cp:lastModifiedBy>Microsoft Office-Anwender</cp:lastModifiedBy>
  <cp:revision>59</cp:revision>
  <dcterms:created xsi:type="dcterms:W3CDTF">2024-04-11T05:46:36Z</dcterms:created>
  <dcterms:modified xsi:type="dcterms:W3CDTF">2024-04-22T05:04:02Z</dcterms:modified>
</cp:coreProperties>
</file>